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8"/>
  </p:notesMasterIdLst>
  <p:sldIdLst>
    <p:sldId id="256" r:id="rId2"/>
    <p:sldId id="257" r:id="rId3"/>
    <p:sldId id="297" r:id="rId4"/>
    <p:sldId id="258" r:id="rId5"/>
    <p:sldId id="262" r:id="rId6"/>
    <p:sldId id="260" r:id="rId7"/>
    <p:sldId id="276" r:id="rId8"/>
    <p:sldId id="280" r:id="rId9"/>
    <p:sldId id="298" r:id="rId10"/>
    <p:sldId id="299" r:id="rId11"/>
    <p:sldId id="300" r:id="rId12"/>
    <p:sldId id="264" r:id="rId13"/>
    <p:sldId id="301" r:id="rId14"/>
    <p:sldId id="302" r:id="rId15"/>
    <p:sldId id="304" r:id="rId16"/>
    <p:sldId id="305" r:id="rId17"/>
    <p:sldId id="259" r:id="rId18"/>
    <p:sldId id="306" r:id="rId19"/>
    <p:sldId id="266" r:id="rId20"/>
    <p:sldId id="279" r:id="rId21"/>
    <p:sldId id="263" r:id="rId22"/>
    <p:sldId id="307" r:id="rId23"/>
    <p:sldId id="261" r:id="rId24"/>
    <p:sldId id="308" r:id="rId25"/>
    <p:sldId id="265" r:id="rId26"/>
    <p:sldId id="309" r:id="rId27"/>
  </p:sldIdLst>
  <p:sldSz cx="9144000" cy="5143500" type="screen16x9"/>
  <p:notesSz cx="6858000" cy="9144000"/>
  <p:embeddedFontLst>
    <p:embeddedFont>
      <p:font typeface="Advent Pro Light" panose="020B0604020202020204" charset="0"/>
      <p:regular r:id="rId29"/>
      <p:bold r:id="rId30"/>
    </p:embeddedFont>
    <p:embeddedFont>
      <p:font typeface="Anton" pitchFamily="2" charset="0"/>
      <p:regular r:id="rId31"/>
    </p:embeddedFont>
    <p:embeddedFont>
      <p:font typeface="Fira Sans Condensed Light" panose="020B0403050000020004" pitchFamily="34" charset="0"/>
      <p:regular r:id="rId32"/>
      <p:bold r:id="rId33"/>
      <p:italic r:id="rId34"/>
      <p:boldItalic r:id="rId35"/>
    </p:embeddedFont>
    <p:embeddedFont>
      <p:font typeface="Josefin Slab" pitchFamily="2" charset="0"/>
      <p:regular r:id="rId36"/>
      <p:bold r:id="rId37"/>
      <p:italic r:id="rId38"/>
      <p:boldItalic r:id="rId39"/>
    </p:embeddedFont>
    <p:embeddedFont>
      <p:font typeface="Rajdhani" panose="020B060402020202020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39465AE-708B-4489-B9B9-5E6C0065B0DE}">
  <a:tblStyle styleId="{739465AE-708B-4489-B9B9-5E6C0065B0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60"/>
  </p:normalViewPr>
  <p:slideViewPr>
    <p:cSldViewPr snapToGrid="0">
      <p:cViewPr varScale="1">
        <p:scale>
          <a:sx n="90" d="100"/>
          <a:sy n="90" d="100"/>
        </p:scale>
        <p:origin x="75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Profile Data</c:v>
                </c:pt>
              </c:strCache>
            </c:strRef>
          </c:tx>
          <c:explosion val="13"/>
          <c:dPt>
            <c:idx val="0"/>
            <c:bubble3D val="0"/>
            <c:spPr>
              <a:gradFill rotWithShape="1">
                <a:gsLst>
                  <a:gs pos="0">
                    <a:schemeClr val="accent6">
                      <a:tint val="100000"/>
                      <a:shade val="100000"/>
                      <a:satMod val="130000"/>
                    </a:schemeClr>
                  </a:gs>
                  <a:gs pos="100000">
                    <a:schemeClr val="accent6">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1"/>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Pt>
            <c:idx val="2"/>
            <c:bubble3D val="0"/>
            <c:spPr>
              <a:gradFill rotWithShape="1">
                <a:gsLst>
                  <a:gs pos="0">
                    <a:schemeClr val="accent4">
                      <a:tint val="100000"/>
                      <a:shade val="100000"/>
                      <a:satMod val="130000"/>
                    </a:schemeClr>
                  </a:gs>
                  <a:gs pos="100000">
                    <a:schemeClr val="accent4">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Text Posts</c:v>
                </c:pt>
                <c:pt idx="1">
                  <c:v>Pictures</c:v>
                </c:pt>
                <c:pt idx="2">
                  <c:v>Videos</c:v>
                </c:pt>
              </c:strCache>
            </c:strRef>
          </c:cat>
          <c:val>
            <c:numRef>
              <c:f>Sheet1!$B$2:$B$4</c:f>
              <c:numCache>
                <c:formatCode>General</c:formatCode>
                <c:ptCount val="3"/>
                <c:pt idx="0">
                  <c:v>8.1999999999999993</c:v>
                </c:pt>
                <c:pt idx="1">
                  <c:v>3.2</c:v>
                </c:pt>
                <c:pt idx="2">
                  <c:v>1.4</c:v>
                </c:pt>
              </c:numCache>
            </c:numRef>
          </c:val>
          <c:extLst>
            <c:ext xmlns:c16="http://schemas.microsoft.com/office/drawing/2014/chart" uri="{C3380CC4-5D6E-409C-BE32-E72D297353CC}">
              <c16:uniqueId val="{00000000-F6B2-4484-8004-EBC625E0A2FE}"/>
            </c:ext>
          </c:extLst>
        </c:ser>
        <c:dLbls>
          <c:dLblPos val="ctr"/>
          <c:showLegendKey val="0"/>
          <c:showVal val="0"/>
          <c:showCatName val="0"/>
          <c:showSerName val="0"/>
          <c:showPercent val="1"/>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Males</c:v>
                </c:pt>
              </c:strCache>
            </c:strRef>
          </c:tx>
          <c:spPr>
            <a:solidFill>
              <a:schemeClr val="accent2"/>
            </a:solidFill>
            <a:ln>
              <a:noFill/>
            </a:ln>
            <a:effectLst/>
          </c:spPr>
          <c:invertIfNegative val="0"/>
          <c:cat>
            <c:strRef>
              <c:f>Sheet1!$A$2:$A$5</c:f>
              <c:strCache>
                <c:ptCount val="4"/>
                <c:pt idx="0">
                  <c:v>User 1</c:v>
                </c:pt>
                <c:pt idx="1">
                  <c:v>User 2</c:v>
                </c:pt>
                <c:pt idx="2">
                  <c:v>User 3</c:v>
                </c:pt>
                <c:pt idx="3">
                  <c:v>User 4</c:v>
                </c:pt>
              </c:strCache>
            </c:strRef>
          </c:cat>
          <c:val>
            <c:numRef>
              <c:f>Sheet1!$B$2:$B$5</c:f>
              <c:numCache>
                <c:formatCode>General</c:formatCode>
                <c:ptCount val="4"/>
                <c:pt idx="0">
                  <c:v>4.3</c:v>
                </c:pt>
                <c:pt idx="1">
                  <c:v>2.7</c:v>
                </c:pt>
                <c:pt idx="2">
                  <c:v>3.5</c:v>
                </c:pt>
                <c:pt idx="3">
                  <c:v>4.5</c:v>
                </c:pt>
              </c:numCache>
            </c:numRef>
          </c:val>
          <c:extLst>
            <c:ext xmlns:c16="http://schemas.microsoft.com/office/drawing/2014/chart" uri="{C3380CC4-5D6E-409C-BE32-E72D297353CC}">
              <c16:uniqueId val="{00000000-0264-4F17-A022-7694CE4587EA}"/>
            </c:ext>
          </c:extLst>
        </c:ser>
        <c:ser>
          <c:idx val="1"/>
          <c:order val="1"/>
          <c:tx>
            <c:strRef>
              <c:f>Sheet1!$C$1</c:f>
              <c:strCache>
                <c:ptCount val="1"/>
                <c:pt idx="0">
                  <c:v>Females</c:v>
                </c:pt>
              </c:strCache>
            </c:strRef>
          </c:tx>
          <c:spPr>
            <a:solidFill>
              <a:schemeClr val="accent4"/>
            </a:solidFill>
            <a:ln>
              <a:noFill/>
            </a:ln>
            <a:effectLst/>
          </c:spPr>
          <c:invertIfNegative val="0"/>
          <c:cat>
            <c:strRef>
              <c:f>Sheet1!$A$2:$A$5</c:f>
              <c:strCache>
                <c:ptCount val="4"/>
                <c:pt idx="0">
                  <c:v>User 1</c:v>
                </c:pt>
                <c:pt idx="1">
                  <c:v>User 2</c:v>
                </c:pt>
                <c:pt idx="2">
                  <c:v>User 3</c:v>
                </c:pt>
                <c:pt idx="3">
                  <c:v>User 4</c:v>
                </c:pt>
              </c:strCache>
            </c:strRef>
          </c:cat>
          <c:val>
            <c:numRef>
              <c:f>Sheet1!$C$2:$C$5</c:f>
              <c:numCache>
                <c:formatCode>General</c:formatCode>
                <c:ptCount val="4"/>
                <c:pt idx="0">
                  <c:v>2.4</c:v>
                </c:pt>
                <c:pt idx="1">
                  <c:v>4</c:v>
                </c:pt>
                <c:pt idx="2">
                  <c:v>1.8</c:v>
                </c:pt>
                <c:pt idx="3">
                  <c:v>2.8</c:v>
                </c:pt>
              </c:numCache>
            </c:numRef>
          </c:val>
          <c:extLst>
            <c:ext xmlns:c16="http://schemas.microsoft.com/office/drawing/2014/chart" uri="{C3380CC4-5D6E-409C-BE32-E72D297353CC}">
              <c16:uniqueId val="{00000004-0264-4F17-A022-7694CE4587EA}"/>
            </c:ext>
          </c:extLst>
        </c:ser>
        <c:dLbls>
          <c:showLegendKey val="0"/>
          <c:showVal val="0"/>
          <c:showCatName val="0"/>
          <c:showSerName val="0"/>
          <c:showPercent val="0"/>
          <c:showBubbleSize val="0"/>
        </c:dLbls>
        <c:gapWidth val="219"/>
        <c:overlap val="-27"/>
        <c:axId val="314298712"/>
        <c:axId val="314301664"/>
      </c:barChart>
      <c:catAx>
        <c:axId val="3142987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14301664"/>
        <c:crosses val="autoZero"/>
        <c:auto val="1"/>
        <c:lblAlgn val="ctr"/>
        <c:lblOffset val="100"/>
        <c:noMultiLvlLbl val="0"/>
      </c:catAx>
      <c:valAx>
        <c:axId val="314301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14298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5">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2.jpg>
</file>

<file path=ppt/media/image3.jpg>
</file>

<file path=ppt/media/image4.jp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376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8a6ee8a1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8a6ee8a1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0422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66942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
        <p:cNvGrpSpPr/>
        <p:nvPr/>
      </p:nvGrpSpPr>
      <p:grpSpPr>
        <a:xfrm>
          <a:off x="0" y="0"/>
          <a:ext cx="0" cy="0"/>
          <a:chOff x="0" y="0"/>
          <a:chExt cx="0" cy="0"/>
        </a:xfrm>
      </p:grpSpPr>
      <p:sp>
        <p:nvSpPr>
          <p:cNvPr id="643" name="Google Shape;643;g65abef0139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4" name="Google Shape;644;g65abef0139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660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8987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7098bb5640_0_1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7098bb5640_0_1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36321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6" name="Google Shape;56;p15"/>
          <p:cNvSpPr txBox="1">
            <a:spLocks noGrp="1"/>
          </p:cNvSpPr>
          <p:nvPr>
            <p:ph type="subTitle" idx="2"/>
          </p:nvPr>
        </p:nvSpPr>
        <p:spPr>
          <a:xfrm>
            <a:off x="5803499" y="1894325"/>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7" name="Google Shape;57;p15"/>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8" name="Google Shape;58;p15"/>
          <p:cNvSpPr txBox="1">
            <a:spLocks noGrp="1"/>
          </p:cNvSpPr>
          <p:nvPr>
            <p:ph type="subTitle" idx="4"/>
          </p:nvPr>
        </p:nvSpPr>
        <p:spPr>
          <a:xfrm>
            <a:off x="5803499" y="3491450"/>
            <a:ext cx="2208600" cy="70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100"/>
              <a:buFont typeface="Josefin Slab"/>
              <a:buNone/>
              <a:defRPr sz="1400"/>
            </a:lvl1pPr>
            <a:lvl2pPr lvl="1"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rtl="0">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título 1">
  <p:cSld name="TITLE_ONLY_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6" r:id="rId6"/>
    <p:sldLayoutId id="2147483657" r:id="rId7"/>
    <p:sldLayoutId id="2147483659" r:id="rId8"/>
    <p:sldLayoutId id="2147483660" r:id="rId9"/>
    <p:sldLayoutId id="2147483661" r:id="rId10"/>
    <p:sldLayoutId id="2147483662" r:id="rId11"/>
    <p:sldLayoutId id="2147483666" r:id="rId12"/>
    <p:sldLayoutId id="214748366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127591" y="972739"/>
            <a:ext cx="4572000" cy="319802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dirty="0">
                <a:latin typeface="Rajdhani"/>
                <a:ea typeface="Rajdhani"/>
                <a:cs typeface="Rajdhani"/>
                <a:sym typeface="Rajdhani"/>
              </a:rPr>
              <a:t>IDENTIFICATION OF PEOPLE AT RISK OF RADICALIZATION</a:t>
            </a:r>
            <a:endParaRPr sz="5000" dirty="0">
              <a:latin typeface="Rajdhani"/>
              <a:ea typeface="Rajdhani"/>
              <a:cs typeface="Rajdhani"/>
              <a:sym typeface="Rajdhani"/>
            </a:endParaRPr>
          </a:p>
        </p:txBody>
      </p:sp>
      <p:pic>
        <p:nvPicPr>
          <p:cNvPr id="104" name="Google Shape;104;p24"/>
          <p:cNvPicPr preferRelativeResize="0"/>
          <p:nvPr/>
        </p:nvPicPr>
        <p:blipFill rotWithShape="1">
          <a:blip r:embed="rId4">
            <a:alphaModFix/>
          </a:blip>
          <a:srcRect l="6664" t="4858" r="6220" b="5495"/>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20000" y="178095"/>
            <a:ext cx="7704000" cy="572700"/>
          </a:xfrm>
        </p:spPr>
        <p:txBody>
          <a:bodyPr/>
          <a:lstStyle/>
          <a:p>
            <a:r>
              <a:rPr lang="en-US" dirty="0"/>
              <a:t>Potential Risk Factors for Groups of People</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720000"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US" sz="1500" dirty="0">
                <a:solidFill>
                  <a:schemeClr val="lt2"/>
                </a:solidFill>
              </a:rPr>
              <a:t>·Having a History of Criminal Violence </a:t>
            </a:r>
          </a:p>
          <a:p>
            <a:pPr marL="0" lvl="0" indent="0" algn="l" rtl="0">
              <a:spcBef>
                <a:spcPts val="0"/>
              </a:spcBef>
              <a:spcAft>
                <a:spcPts val="0"/>
              </a:spcAft>
              <a:buNone/>
            </a:pPr>
            <a:r>
              <a:rPr lang="en-US" sz="1500" dirty="0">
                <a:solidFill>
                  <a:schemeClr val="lt2"/>
                </a:solidFill>
              </a:rPr>
              <a:t>·Having a Criminal History </a:t>
            </a:r>
          </a:p>
          <a:p>
            <a:pPr marL="0" lvl="0" indent="0" algn="l" rtl="0">
              <a:spcBef>
                <a:spcPts val="0"/>
              </a:spcBef>
              <a:spcAft>
                <a:spcPts val="0"/>
              </a:spcAft>
              <a:buNone/>
            </a:pPr>
            <a:r>
              <a:rPr lang="en-US" sz="1500" dirty="0">
                <a:solidFill>
                  <a:schemeClr val="lt2"/>
                </a:solidFill>
              </a:rPr>
              <a:t>·Having Been Involved With a Gang or Delinquent Peers </a:t>
            </a:r>
          </a:p>
          <a:p>
            <a:pPr marL="0" lvl="0" indent="0" algn="l" rtl="0">
              <a:spcBef>
                <a:spcPts val="0"/>
              </a:spcBef>
              <a:spcAft>
                <a:spcPts val="0"/>
              </a:spcAft>
              <a:buNone/>
            </a:pPr>
            <a:r>
              <a:rPr lang="en-US" sz="1500" dirty="0">
                <a:solidFill>
                  <a:schemeClr val="lt2"/>
                </a:solidFill>
              </a:rPr>
              <a:t>·Having a Terrorist Friend </a:t>
            </a:r>
          </a:p>
          <a:p>
            <a:pPr marL="0" lvl="0" indent="0" algn="l" rtl="0">
              <a:spcBef>
                <a:spcPts val="0"/>
              </a:spcBef>
              <a:spcAft>
                <a:spcPts val="0"/>
              </a:spcAft>
              <a:buNone/>
            </a:pPr>
            <a:r>
              <a:rPr lang="en-US" sz="1500" dirty="0">
                <a:solidFill>
                  <a:schemeClr val="lt2"/>
                </a:solidFill>
              </a:rPr>
              <a:t>·Being a Member of an Extremist Group for an Extended Period </a:t>
            </a:r>
          </a:p>
          <a:p>
            <a:pPr marL="0" lvl="0" indent="0" algn="l" rtl="0">
              <a:spcBef>
                <a:spcPts val="0"/>
              </a:spcBef>
              <a:spcAft>
                <a:spcPts val="0"/>
              </a:spcAft>
              <a:buNone/>
            </a:pPr>
            <a:r>
              <a:rPr lang="en-US" sz="1500" dirty="0">
                <a:solidFill>
                  <a:schemeClr val="lt2"/>
                </a:solidFill>
              </a:rPr>
              <a:t>·Having a Deep Commitment to an Extremist Ideology </a:t>
            </a:r>
          </a:p>
          <a:p>
            <a:pPr marL="0" lvl="0" indent="0" algn="l" rtl="0">
              <a:spcBef>
                <a:spcPts val="0"/>
              </a:spcBef>
              <a:spcAft>
                <a:spcPts val="0"/>
              </a:spcAft>
              <a:buNone/>
            </a:pPr>
            <a:r>
              <a:rPr lang="en-US" sz="1500" dirty="0">
                <a:solidFill>
                  <a:schemeClr val="lt2"/>
                </a:solidFill>
              </a:rPr>
              <a:t>·Having Psychological Issues </a:t>
            </a:r>
          </a:p>
          <a:p>
            <a:pPr marL="0" lvl="0" indent="0" algn="l" rtl="0">
              <a:spcBef>
                <a:spcPts val="0"/>
              </a:spcBef>
              <a:spcAft>
                <a:spcPts val="0"/>
              </a:spcAft>
              <a:buNone/>
            </a:pPr>
            <a:r>
              <a:rPr lang="en-US" sz="1500" dirty="0">
                <a:solidFill>
                  <a:schemeClr val="lt2"/>
                </a:solidFill>
              </a:rPr>
              <a:t>·Being Unemployed </a:t>
            </a:r>
          </a:p>
          <a:p>
            <a:pPr marL="0" lvl="0" indent="0" algn="l" rtl="0">
              <a:spcBef>
                <a:spcPts val="0"/>
              </a:spcBef>
              <a:spcAft>
                <a:spcPts val="0"/>
              </a:spcAft>
              <a:buNone/>
            </a:pPr>
            <a:r>
              <a:rPr lang="en-US" sz="1500" dirty="0">
                <a:solidFill>
                  <a:schemeClr val="lt2"/>
                </a:solidFill>
              </a:rPr>
              <a:t>·Having a Sporadic Work History </a:t>
            </a:r>
          </a:p>
          <a:p>
            <a:pPr marL="0" lvl="0" indent="0" algn="l" rtl="0">
              <a:spcBef>
                <a:spcPts val="0"/>
              </a:spcBef>
              <a:spcAft>
                <a:spcPts val="0"/>
              </a:spcAft>
              <a:buNone/>
            </a:pPr>
            <a:r>
              <a:rPr lang="en-US" sz="1500" dirty="0">
                <a:solidFill>
                  <a:schemeClr val="lt2"/>
                </a:solidFill>
              </a:rPr>
              <a:t>·Having Less Education </a:t>
            </a:r>
          </a:p>
          <a:p>
            <a:pPr marL="0" lvl="0" indent="0" algn="l" rtl="0">
              <a:spcBef>
                <a:spcPts val="0"/>
              </a:spcBef>
              <a:spcAft>
                <a:spcPts val="0"/>
              </a:spcAft>
              <a:buNone/>
            </a:pPr>
            <a:r>
              <a:rPr lang="en-US" sz="1500" dirty="0">
                <a:solidFill>
                  <a:schemeClr val="lt2"/>
                </a:solidFill>
              </a:rPr>
              <a:t>·Having a Lower Social Economic Status </a:t>
            </a:r>
          </a:p>
          <a:p>
            <a:pPr marL="0" lvl="0" indent="0" algn="l" rtl="0">
              <a:spcBef>
                <a:spcPts val="0"/>
              </a:spcBef>
              <a:spcAft>
                <a:spcPts val="0"/>
              </a:spcAft>
              <a:buNone/>
            </a:pPr>
            <a:r>
              <a:rPr lang="en-US" sz="1500" dirty="0">
                <a:solidFill>
                  <a:schemeClr val="lt2"/>
                </a:solidFill>
              </a:rPr>
              <a:t>·Failing to Achieve One’s Aspirations </a:t>
            </a:r>
          </a:p>
          <a:p>
            <a:pPr marL="0" lvl="0" indent="0" algn="l" rtl="0">
              <a:spcBef>
                <a:spcPts val="0"/>
              </a:spcBef>
              <a:spcAft>
                <a:spcPts val="0"/>
              </a:spcAft>
              <a:buNone/>
            </a:pPr>
            <a:r>
              <a:rPr lang="en-US" sz="1500" dirty="0">
                <a:solidFill>
                  <a:schemeClr val="lt2"/>
                </a:solidFill>
              </a:rPr>
              <a:t>·Having Trouble in Romantic Relationships </a:t>
            </a:r>
          </a:p>
          <a:p>
            <a:pPr marL="0" lvl="0" indent="0" algn="l" rtl="0">
              <a:spcBef>
                <a:spcPts val="0"/>
              </a:spcBef>
              <a:spcAft>
                <a:spcPts val="0"/>
              </a:spcAft>
              <a:buNone/>
            </a:pPr>
            <a:r>
              <a:rPr lang="en-US" sz="1500" dirty="0">
                <a:solidFill>
                  <a:schemeClr val="lt2"/>
                </a:solidFill>
              </a:rPr>
              <a:t>·Having Trouble in Platonic Relationships </a:t>
            </a:r>
          </a:p>
          <a:p>
            <a:pPr marL="0" lvl="0" indent="0" algn="l" rtl="0">
              <a:spcBef>
                <a:spcPts val="0"/>
              </a:spcBef>
              <a:spcAft>
                <a:spcPts val="0"/>
              </a:spcAft>
              <a:buNone/>
            </a:pPr>
            <a:r>
              <a:rPr lang="en-US" sz="1500" dirty="0">
                <a:solidFill>
                  <a:schemeClr val="lt2"/>
                </a:solidFill>
              </a:rPr>
              <a:t>·Having Been Abused as an Adult </a:t>
            </a:r>
          </a:p>
          <a:p>
            <a:pPr marL="0" lvl="0" indent="0" algn="l" rtl="0">
              <a:spcBef>
                <a:spcPts val="0"/>
              </a:spcBef>
              <a:spcAft>
                <a:spcPts val="0"/>
              </a:spcAft>
              <a:buNone/>
            </a:pPr>
            <a:r>
              <a:rPr lang="en-US" sz="1500" dirty="0">
                <a:solidFill>
                  <a:schemeClr val="lt2"/>
                </a:solidFill>
              </a:rPr>
              <a:t>·Being Distant From One’s Family </a:t>
            </a:r>
          </a:p>
          <a:p>
            <a:pPr marL="457200" lvl="0" indent="-311150" algn="l" rtl="0">
              <a:spcBef>
                <a:spcPts val="0"/>
              </a:spcBef>
              <a:spcAft>
                <a:spcPts val="0"/>
              </a:spcAft>
              <a:buClr>
                <a:srgbClr val="F3F3F3"/>
              </a:buClr>
              <a:buSzPts val="1300"/>
              <a:buAutoNum type="arabicPeriod"/>
            </a:pPr>
            <a:endParaRPr lang="en-US" dirty="0">
              <a:solidFill>
                <a:schemeClr val="lt2"/>
              </a:solidFill>
            </a:endParaRPr>
          </a:p>
          <a:p>
            <a:pPr marL="0" lvl="0" indent="0" algn="l" rtl="0">
              <a:spcBef>
                <a:spcPts val="1600"/>
              </a:spcBef>
              <a:spcAft>
                <a:spcPts val="1600"/>
              </a:spcAft>
              <a:buNone/>
            </a:pPr>
            <a:endParaRPr lang="en-US" dirty="0">
              <a:solidFill>
                <a:schemeClr val="lt2"/>
              </a:solidFill>
            </a:endParaRPr>
          </a:p>
        </p:txBody>
      </p:sp>
    </p:spTree>
    <p:extLst>
      <p:ext uri="{BB962C8B-B14F-4D97-AF65-F5344CB8AC3E}">
        <p14:creationId xmlns:p14="http://schemas.microsoft.com/office/powerpoint/2010/main" val="32215583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20000" y="146197"/>
            <a:ext cx="7704000" cy="572700"/>
          </a:xfrm>
        </p:spPr>
        <p:txBody>
          <a:bodyPr/>
          <a:lstStyle/>
          <a:p>
            <a:r>
              <a:rPr lang="en-US" dirty="0"/>
              <a:t>Potential Risk Factors for an Individual</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720000"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US" sz="1700" dirty="0">
                <a:solidFill>
                  <a:schemeClr val="lt2"/>
                </a:solidFill>
              </a:rPr>
              <a:t>·Having a Criminal Record </a:t>
            </a:r>
          </a:p>
          <a:p>
            <a:pPr marL="0" lvl="0" indent="0" algn="l" rtl="0">
              <a:spcBef>
                <a:spcPts val="0"/>
              </a:spcBef>
              <a:spcAft>
                <a:spcPts val="0"/>
              </a:spcAft>
              <a:buNone/>
            </a:pPr>
            <a:r>
              <a:rPr lang="en-US" sz="1700" dirty="0">
                <a:solidFill>
                  <a:schemeClr val="lt2"/>
                </a:solidFill>
              </a:rPr>
              <a:t>·Having Personal &amp; Political Grievances </a:t>
            </a:r>
          </a:p>
          <a:p>
            <a:pPr marL="0" lvl="0" indent="0" algn="l" rtl="0">
              <a:spcBef>
                <a:spcPts val="0"/>
              </a:spcBef>
              <a:spcAft>
                <a:spcPts val="0"/>
              </a:spcAft>
              <a:buNone/>
            </a:pPr>
            <a:r>
              <a:rPr lang="en-US" sz="1700" dirty="0">
                <a:solidFill>
                  <a:schemeClr val="lt2"/>
                </a:solidFill>
              </a:rPr>
              <a:t>·Having Received a Diagnosis of Schizophrenia or Delusional Disorder </a:t>
            </a:r>
          </a:p>
          <a:p>
            <a:pPr marL="0" lvl="0" indent="0" algn="l" rtl="0">
              <a:spcBef>
                <a:spcPts val="0"/>
              </a:spcBef>
              <a:spcAft>
                <a:spcPts val="0"/>
              </a:spcAft>
              <a:buNone/>
            </a:pPr>
            <a:r>
              <a:rPr lang="en-US" sz="1700" dirty="0">
                <a:solidFill>
                  <a:schemeClr val="lt2"/>
                </a:solidFill>
              </a:rPr>
              <a:t>·Having an Enabler </a:t>
            </a:r>
          </a:p>
          <a:p>
            <a:pPr marL="0" lvl="0" indent="0" algn="l" rtl="0">
              <a:spcBef>
                <a:spcPts val="0"/>
              </a:spcBef>
              <a:spcAft>
                <a:spcPts val="0"/>
              </a:spcAft>
              <a:buNone/>
            </a:pPr>
            <a:r>
              <a:rPr lang="en-US" sz="1700" dirty="0">
                <a:solidFill>
                  <a:schemeClr val="lt2"/>
                </a:solidFill>
              </a:rPr>
              <a:t>·Being Unemployed </a:t>
            </a:r>
          </a:p>
          <a:p>
            <a:pPr marL="0" lvl="0" indent="0" algn="l" rtl="0">
              <a:spcBef>
                <a:spcPts val="0"/>
              </a:spcBef>
              <a:spcAft>
                <a:spcPts val="0"/>
              </a:spcAft>
              <a:buNone/>
            </a:pPr>
            <a:r>
              <a:rPr lang="en-US" sz="1700" dirty="0">
                <a:solidFill>
                  <a:schemeClr val="lt2"/>
                </a:solidFill>
              </a:rPr>
              <a:t>·Having at Least a Bachelor’s Degree </a:t>
            </a:r>
          </a:p>
          <a:p>
            <a:pPr marL="0" lvl="0" indent="0" algn="l" rtl="0">
              <a:spcBef>
                <a:spcPts val="0"/>
              </a:spcBef>
              <a:spcAft>
                <a:spcPts val="0"/>
              </a:spcAft>
              <a:buNone/>
            </a:pPr>
            <a:r>
              <a:rPr lang="en-US" sz="1700" dirty="0">
                <a:solidFill>
                  <a:schemeClr val="lt2"/>
                </a:solidFill>
              </a:rPr>
              <a:t>·Being Socially Isolated </a:t>
            </a:r>
          </a:p>
          <a:p>
            <a:pPr marL="0" lvl="0" indent="0" algn="l" rtl="0">
              <a:spcBef>
                <a:spcPts val="0"/>
              </a:spcBef>
              <a:spcAft>
                <a:spcPts val="0"/>
              </a:spcAft>
              <a:buNone/>
            </a:pPr>
            <a:r>
              <a:rPr lang="en-US" sz="1700" dirty="0">
                <a:solidFill>
                  <a:schemeClr val="lt2"/>
                </a:solidFill>
              </a:rPr>
              <a:t>·Being Single </a:t>
            </a:r>
          </a:p>
          <a:p>
            <a:pPr marL="0" lvl="0" indent="0" algn="l" rtl="0">
              <a:spcBef>
                <a:spcPts val="0"/>
              </a:spcBef>
              <a:spcAft>
                <a:spcPts val="0"/>
              </a:spcAft>
              <a:buNone/>
            </a:pPr>
            <a:r>
              <a:rPr lang="en-US" sz="1700" dirty="0">
                <a:solidFill>
                  <a:schemeClr val="lt2"/>
                </a:solidFill>
              </a:rPr>
              <a:t>·Living Alone </a:t>
            </a:r>
          </a:p>
          <a:p>
            <a:pPr marL="0" lvl="0" indent="0" algn="l" rtl="0">
              <a:spcBef>
                <a:spcPts val="0"/>
              </a:spcBef>
              <a:spcAft>
                <a:spcPts val="0"/>
              </a:spcAft>
              <a:buNone/>
            </a:pPr>
            <a:r>
              <a:rPr lang="en-US" sz="1700" dirty="0">
                <a:solidFill>
                  <a:schemeClr val="lt2"/>
                </a:solidFill>
              </a:rPr>
              <a:t>·Having Military Experience </a:t>
            </a:r>
          </a:p>
          <a:p>
            <a:pPr marL="0" lvl="0" indent="0" algn="l" rtl="0">
              <a:spcBef>
                <a:spcPts val="0"/>
              </a:spcBef>
              <a:spcAft>
                <a:spcPts val="0"/>
              </a:spcAft>
              <a:buNone/>
            </a:pPr>
            <a:r>
              <a:rPr lang="en-US" sz="1700" dirty="0">
                <a:solidFill>
                  <a:schemeClr val="lt2"/>
                </a:solidFill>
              </a:rPr>
              <a:t>·Being Male</a:t>
            </a:r>
          </a:p>
        </p:txBody>
      </p:sp>
    </p:spTree>
    <p:extLst>
      <p:ext uri="{BB962C8B-B14F-4D97-AF65-F5344CB8AC3E}">
        <p14:creationId xmlns:p14="http://schemas.microsoft.com/office/powerpoint/2010/main" val="3069698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SENTIMENT ANALYSIS OF POSTS</a:t>
            </a:r>
            <a:endParaRPr dirty="0"/>
          </a:p>
        </p:txBody>
      </p:sp>
      <p:grpSp>
        <p:nvGrpSpPr>
          <p:cNvPr id="407" name="Google Shape;407;p32"/>
          <p:cNvGrpSpPr/>
          <p:nvPr/>
        </p:nvGrpSpPr>
        <p:grpSpPr>
          <a:xfrm>
            <a:off x="3466895" y="1903046"/>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63241" y="2337500"/>
            <a:ext cx="3132466" cy="701400"/>
          </a:xfrm>
          <a:prstGeom prst="rect">
            <a:avLst/>
          </a:prstGeom>
        </p:spPr>
        <p:txBody>
          <a:bodyPr spcFirstLastPara="1" wrap="square" lIns="91425" tIns="182875" rIns="91425" bIns="91425" anchor="t" anchorCtr="0">
            <a:noAutofit/>
          </a:bodyPr>
          <a:lstStyle/>
          <a:p>
            <a:pPr marL="0" lvl="0" indent="0" algn="r" rtl="0">
              <a:spcBef>
                <a:spcPts val="0"/>
              </a:spcBef>
              <a:spcAft>
                <a:spcPts val="0"/>
              </a:spcAft>
              <a:buNone/>
            </a:pPr>
            <a:r>
              <a:rPr lang="en-US" sz="1400" dirty="0">
                <a:solidFill>
                  <a:schemeClr val="lt2"/>
                </a:solidFill>
              </a:rPr>
              <a:t>· Lexicon based approach </a:t>
            </a:r>
          </a:p>
          <a:p>
            <a:pPr marL="0" lvl="0" indent="0" algn="r" rtl="0">
              <a:spcBef>
                <a:spcPts val="0"/>
              </a:spcBef>
              <a:spcAft>
                <a:spcPts val="0"/>
              </a:spcAft>
              <a:buNone/>
            </a:pPr>
            <a:r>
              <a:rPr lang="en-US" sz="1400" dirty="0">
                <a:solidFill>
                  <a:schemeClr val="lt2"/>
                </a:solidFill>
              </a:rPr>
              <a:t>· Automated approach </a:t>
            </a:r>
          </a:p>
          <a:p>
            <a:pPr marL="0" lvl="0" indent="0" algn="r" rtl="0">
              <a:spcBef>
                <a:spcPts val="0"/>
              </a:spcBef>
              <a:spcAft>
                <a:spcPts val="0"/>
              </a:spcAft>
              <a:buNone/>
            </a:pPr>
            <a:r>
              <a:rPr lang="en-US" sz="1400" dirty="0">
                <a:solidFill>
                  <a:schemeClr val="lt2"/>
                </a:solidFill>
              </a:rPr>
              <a:t>· Hybrid approach</a:t>
            </a:r>
            <a:endParaRPr lang="en-US" sz="1400" dirty="0"/>
          </a:p>
        </p:txBody>
      </p:sp>
      <p:sp>
        <p:nvSpPr>
          <p:cNvPr id="634" name="Google Shape;634;p32"/>
          <p:cNvSpPr txBox="1">
            <a:spLocks noGrp="1"/>
          </p:cNvSpPr>
          <p:nvPr>
            <p:ph type="subTitle" idx="4294967295"/>
          </p:nvPr>
        </p:nvSpPr>
        <p:spPr>
          <a:xfrm>
            <a:off x="6074974" y="1697138"/>
            <a:ext cx="2208600" cy="701400"/>
          </a:xfrm>
          <a:prstGeom prst="rect">
            <a:avLst/>
          </a:prstGeom>
        </p:spPr>
        <p:txBody>
          <a:bodyPr spcFirstLastPara="1" wrap="square" lIns="91425" tIns="182875" rIns="91425" bIns="91425" anchor="t" anchorCtr="0">
            <a:noAutofit/>
          </a:bodyPr>
          <a:lstStyle/>
          <a:p>
            <a:pPr marL="0" lvl="0" indent="0" algn="l" rtl="0">
              <a:lnSpc>
                <a:spcPct val="100000"/>
              </a:lnSpc>
              <a:spcBef>
                <a:spcPts val="0"/>
              </a:spcBef>
              <a:spcAft>
                <a:spcPts val="1600"/>
              </a:spcAft>
              <a:buNone/>
            </a:pPr>
            <a:r>
              <a:rPr lang="en" sz="1400" dirty="0"/>
              <a:t>Runs an algorithm that performs analysis on pictures</a:t>
            </a:r>
            <a:endParaRPr sz="1400" dirty="0"/>
          </a:p>
        </p:txBody>
      </p:sp>
      <p:sp>
        <p:nvSpPr>
          <p:cNvPr id="635" name="Google Shape;635;p32"/>
          <p:cNvSpPr txBox="1">
            <a:spLocks noGrp="1"/>
          </p:cNvSpPr>
          <p:nvPr>
            <p:ph type="subTitle" idx="4294967295"/>
          </p:nvPr>
        </p:nvSpPr>
        <p:spPr>
          <a:xfrm>
            <a:off x="6074974" y="3294263"/>
            <a:ext cx="2208600" cy="701400"/>
          </a:xfrm>
          <a:prstGeom prst="rect">
            <a:avLst/>
          </a:prstGeom>
        </p:spPr>
        <p:txBody>
          <a:bodyPr spcFirstLastPara="1" wrap="square" lIns="91425" tIns="182875" rIns="91425" bIns="91425" anchor="t" anchorCtr="0">
            <a:noAutofit/>
          </a:bodyPr>
          <a:lstStyle/>
          <a:p>
            <a:pPr marL="0" lvl="0" indent="0" rtl="0">
              <a:spcBef>
                <a:spcPts val="0"/>
              </a:spcBef>
              <a:spcAft>
                <a:spcPts val="0"/>
              </a:spcAft>
              <a:buNone/>
            </a:pPr>
            <a:r>
              <a:rPr lang="en-US" sz="1400" dirty="0">
                <a:solidFill>
                  <a:schemeClr val="lt2"/>
                </a:solidFill>
              </a:rPr>
              <a:t>· Event Analysis </a:t>
            </a:r>
          </a:p>
          <a:p>
            <a:pPr marL="0" lvl="0" indent="0" rtl="0">
              <a:spcBef>
                <a:spcPts val="0"/>
              </a:spcBef>
              <a:spcAft>
                <a:spcPts val="0"/>
              </a:spcAft>
              <a:buNone/>
            </a:pPr>
            <a:r>
              <a:rPr lang="en-US" sz="1400" dirty="0">
                <a:solidFill>
                  <a:schemeClr val="lt2"/>
                </a:solidFill>
              </a:rPr>
              <a:t>· Speech Analysis </a:t>
            </a:r>
          </a:p>
        </p:txBody>
      </p:sp>
      <p:cxnSp>
        <p:nvCxnSpPr>
          <p:cNvPr id="636" name="Google Shape;636;p32"/>
          <p:cNvCxnSpPr>
            <a:stCxn id="634" idx="1"/>
          </p:cNvCxnSpPr>
          <p:nvPr/>
        </p:nvCxnSpPr>
        <p:spPr>
          <a:xfrm flipH="1">
            <a:off x="5172574" y="2047838"/>
            <a:ext cx="902400" cy="1941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stCxn id="635" idx="1"/>
          </p:cNvCxnSpPr>
          <p:nvPr/>
        </p:nvCxnSpPr>
        <p:spPr>
          <a:xfrm rot="10800000">
            <a:off x="4590274" y="3202463"/>
            <a:ext cx="1484700" cy="442500"/>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cxnSpLocks/>
            <a:stCxn id="633" idx="3"/>
          </p:cNvCxnSpPr>
          <p:nvPr/>
        </p:nvCxnSpPr>
        <p:spPr>
          <a:xfrm>
            <a:off x="3069225" y="2688200"/>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860625" y="1968536"/>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1600" b="1" dirty="0">
                <a:latin typeface="Rajdhani"/>
                <a:ea typeface="Rajdhani"/>
                <a:cs typeface="Rajdhani"/>
                <a:sym typeface="Rajdhani"/>
              </a:rPr>
              <a:t>TEXT ANALYSIS</a:t>
            </a:r>
            <a:endParaRPr sz="1600" b="1" dirty="0">
              <a:latin typeface="Rajdhani"/>
              <a:ea typeface="Rajdhani"/>
              <a:cs typeface="Rajdhani"/>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dirty="0">
                <a:latin typeface="Rajdhani"/>
                <a:ea typeface="Rajdhani"/>
                <a:cs typeface="Rajdhani"/>
                <a:sym typeface="Rajdhani"/>
              </a:rPr>
              <a:t>PHOTO ANALYSIS</a:t>
            </a:r>
            <a:endParaRPr sz="1600" b="1" dirty="0">
              <a:latin typeface="Rajdhani"/>
              <a:ea typeface="Rajdhani"/>
              <a:cs typeface="Rajdhani"/>
              <a:sym typeface="Rajdhani"/>
            </a:endParaRPr>
          </a:p>
        </p:txBody>
      </p:sp>
      <p:sp>
        <p:nvSpPr>
          <p:cNvPr id="641" name="Google Shape;641;p32"/>
          <p:cNvSpPr txBox="1">
            <a:spLocks noGrp="1"/>
          </p:cNvSpPr>
          <p:nvPr>
            <p:ph type="subTitle" idx="4294967295"/>
          </p:nvPr>
        </p:nvSpPr>
        <p:spPr>
          <a:xfrm>
            <a:off x="6074975" y="2925285"/>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1600" b="1" dirty="0">
                <a:latin typeface="Rajdhani"/>
                <a:ea typeface="Rajdhani"/>
                <a:cs typeface="Rajdhani"/>
                <a:sym typeface="Rajdhani"/>
              </a:rPr>
              <a:t>VIDEO ANALYSIS</a:t>
            </a:r>
            <a:endParaRPr sz="1600" b="1" dirty="0">
              <a:latin typeface="Rajdhani"/>
              <a:ea typeface="Rajdhani"/>
              <a:cs typeface="Rajdhani"/>
              <a:sym typeface="Rajdhan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20000" y="178095"/>
            <a:ext cx="7704000" cy="572700"/>
          </a:xfrm>
        </p:spPr>
        <p:txBody>
          <a:bodyPr/>
          <a:lstStyle/>
          <a:p>
            <a:r>
              <a:rPr lang="en-US" dirty="0"/>
              <a:t>Lexicon Based Approach on Text Analysis</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135211" y="891139"/>
            <a:ext cx="4245404" cy="4074266"/>
          </a:xfrm>
          <a:prstGeom prst="rect">
            <a:avLst/>
          </a:prstGeom>
          <a:solidFill>
            <a:schemeClr val="dk1">
              <a:alpha val="56699"/>
            </a:schemeClr>
          </a:solidFill>
        </p:spPr>
        <p:txBody>
          <a:bodyPr spcFirstLastPara="1" wrap="square" lIns="234000" tIns="234000" rIns="234000" bIns="91425" anchor="t" anchorCtr="0">
            <a:noAutofit/>
          </a:bodyPr>
          <a:lstStyle/>
          <a:p>
            <a:pPr marL="146050" lvl="0" indent="0" algn="l" rtl="0">
              <a:spcBef>
                <a:spcPts val="0"/>
              </a:spcBef>
              <a:spcAft>
                <a:spcPts val="0"/>
              </a:spcAft>
              <a:buClr>
                <a:srgbClr val="F3F3F3"/>
              </a:buClr>
              <a:buSzPts val="1300"/>
              <a:buNone/>
            </a:pPr>
            <a:r>
              <a:rPr lang="en-US" dirty="0">
                <a:solidFill>
                  <a:schemeClr val="lt2"/>
                </a:solidFill>
              </a:rPr>
              <a:t>This approach relies on manually crafted rules for data classification to determine sentiment. This approach use dictionaries of words with positive or negative values to denote their polarity and sentiment strength to calculate a score. Additional functionality can also be added by including expressions. Rule based sentiment analysis algorithms can be customized based on context by developing even smarter rules.</a:t>
            </a:r>
          </a:p>
          <a:p>
            <a:pPr marL="146050" lvl="0" indent="0" algn="l" rtl="0">
              <a:spcBef>
                <a:spcPts val="0"/>
              </a:spcBef>
              <a:spcAft>
                <a:spcPts val="0"/>
              </a:spcAft>
              <a:buClr>
                <a:srgbClr val="F3F3F3"/>
              </a:buClr>
              <a:buSzPts val="1300"/>
              <a:buNone/>
            </a:pPr>
            <a:endParaRPr lang="en-US" dirty="0">
              <a:solidFill>
                <a:schemeClr val="lt2"/>
              </a:solidFill>
            </a:endParaRPr>
          </a:p>
          <a:p>
            <a:pPr marL="146050" lvl="0" indent="0" algn="l" rtl="0">
              <a:spcBef>
                <a:spcPts val="0"/>
              </a:spcBef>
              <a:spcAft>
                <a:spcPts val="0"/>
              </a:spcAft>
              <a:buClr>
                <a:srgbClr val="F3F3F3"/>
              </a:buClr>
              <a:buSzPts val="1300"/>
              <a:buNone/>
            </a:pPr>
            <a:r>
              <a:rPr lang="en-US" dirty="0">
                <a:solidFill>
                  <a:schemeClr val="lt2"/>
                </a:solidFill>
              </a:rPr>
              <a:t>How it works:  It counts the number of positive and negative words in the given text. If the number of positives is more than the negatives, it will return a positive sentiment. If both are equal, it will return a neutral sentiment.</a:t>
            </a:r>
          </a:p>
          <a:p>
            <a:pPr marL="146050" lvl="0" indent="0" algn="l" rtl="0">
              <a:spcBef>
                <a:spcPts val="0"/>
              </a:spcBef>
              <a:spcAft>
                <a:spcPts val="0"/>
              </a:spcAft>
              <a:buClr>
                <a:srgbClr val="F3F3F3"/>
              </a:buClr>
              <a:buSzPts val="1300"/>
              <a:buNone/>
            </a:pPr>
            <a:endParaRPr lang="en-US" dirty="0">
              <a:solidFill>
                <a:schemeClr val="lt2"/>
              </a:solidFill>
            </a:endParaRPr>
          </a:p>
        </p:txBody>
      </p:sp>
      <p:pic>
        <p:nvPicPr>
          <p:cNvPr id="7" name="Picture 2">
            <a:extLst>
              <a:ext uri="{FF2B5EF4-FFF2-40B4-BE49-F238E27FC236}">
                <a16:creationId xmlns:a16="http://schemas.microsoft.com/office/drawing/2014/main" id="{987C44CF-00D0-40BC-8ACD-1B9631369B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3386" y="1346544"/>
            <a:ext cx="4245403" cy="283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8599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20000" y="178095"/>
            <a:ext cx="7704000" cy="572700"/>
          </a:xfrm>
        </p:spPr>
        <p:txBody>
          <a:bodyPr/>
          <a:lstStyle/>
          <a:p>
            <a:r>
              <a:rPr lang="en-US" dirty="0"/>
              <a:t>Lexicon Based Approach on Text Analysis</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719999"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146050" lvl="0" indent="0" algn="l" rtl="0">
              <a:spcBef>
                <a:spcPts val="0"/>
              </a:spcBef>
              <a:spcAft>
                <a:spcPts val="0"/>
              </a:spcAft>
              <a:buClr>
                <a:srgbClr val="F3F3F3"/>
              </a:buClr>
              <a:buSzPts val="1300"/>
              <a:buNone/>
            </a:pPr>
            <a:r>
              <a:rPr lang="en-US" sz="1700" dirty="0">
                <a:solidFill>
                  <a:schemeClr val="lt2"/>
                </a:solidFill>
              </a:rPr>
              <a:t>Disadvantages of this approach:</a:t>
            </a:r>
          </a:p>
          <a:p>
            <a:pPr marL="146050" lvl="0" indent="0" algn="l" rtl="0">
              <a:spcBef>
                <a:spcPts val="0"/>
              </a:spcBef>
              <a:spcAft>
                <a:spcPts val="0"/>
              </a:spcAft>
              <a:buClr>
                <a:srgbClr val="F3F3F3"/>
              </a:buClr>
              <a:buSzPts val="1300"/>
              <a:buNone/>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The downside of this approach is that it does not take into account how the words are combined in a sentence, it only looks at occurrences.</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It is quick to implement but the model involves a long-term cost outlay as it requires regular maintenance so that you get consistent and improved results.</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p:txBody>
      </p:sp>
    </p:spTree>
    <p:extLst>
      <p:ext uri="{BB962C8B-B14F-4D97-AF65-F5344CB8AC3E}">
        <p14:creationId xmlns:p14="http://schemas.microsoft.com/office/powerpoint/2010/main" val="11241134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19999" y="178095"/>
            <a:ext cx="7704000" cy="572700"/>
          </a:xfrm>
        </p:spPr>
        <p:txBody>
          <a:bodyPr/>
          <a:lstStyle/>
          <a:p>
            <a:r>
              <a:rPr lang="en-US" dirty="0"/>
              <a:t>Automated Approach on Text Analysis</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719999"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431800" lvl="0" indent="-285750" algn="l" rtl="0">
              <a:spcBef>
                <a:spcPts val="0"/>
              </a:spcBef>
              <a:spcAft>
                <a:spcPts val="0"/>
              </a:spcAft>
              <a:buClr>
                <a:srgbClr val="F3F3F3"/>
              </a:buClr>
              <a:buSzPts val="1300"/>
              <a:buFontTx/>
              <a:buChar char="-"/>
            </a:pPr>
            <a:r>
              <a:rPr lang="en-US" sz="1700" dirty="0">
                <a:solidFill>
                  <a:schemeClr val="lt2"/>
                </a:solidFill>
              </a:rPr>
              <a:t>In this approach, instead of clearly defined rules, this sentiment analysis model uses machine learning to figure out the essence of the statement. </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This ensures that the exactitude of the analysis improves and information can be processed on many criteria without it being too complicated. </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This approach involves the use of machine learning algorithms under supervision. </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An algorithm is trained with many sample passages until it can predict with accuracy the sentiment of the text. </a:t>
            </a:r>
          </a:p>
          <a:p>
            <a:pPr marL="431800" lvl="0" indent="-285750" algn="l" rtl="0">
              <a:spcBef>
                <a:spcPts val="0"/>
              </a:spcBef>
              <a:spcAft>
                <a:spcPts val="0"/>
              </a:spcAft>
              <a:buClr>
                <a:srgbClr val="F3F3F3"/>
              </a:buClr>
              <a:buSzPts val="1300"/>
              <a:buFontTx/>
              <a:buChar char="-"/>
            </a:pPr>
            <a:endParaRPr lang="en-US" sz="1700" dirty="0">
              <a:solidFill>
                <a:schemeClr val="lt2"/>
              </a:solidFill>
            </a:endParaRPr>
          </a:p>
          <a:p>
            <a:pPr marL="431800" lvl="0" indent="-285750" algn="l" rtl="0">
              <a:spcBef>
                <a:spcPts val="0"/>
              </a:spcBef>
              <a:spcAft>
                <a:spcPts val="0"/>
              </a:spcAft>
              <a:buClr>
                <a:srgbClr val="F3F3F3"/>
              </a:buClr>
              <a:buSzPts val="1300"/>
              <a:buFontTx/>
              <a:buChar char="-"/>
            </a:pPr>
            <a:r>
              <a:rPr lang="en-US" sz="1700" dirty="0">
                <a:solidFill>
                  <a:schemeClr val="lt2"/>
                </a:solidFill>
              </a:rPr>
              <a:t>Then large pieces of text are fed into the classifier and it predicts the sentiment as negative, neutral or positive.</a:t>
            </a:r>
          </a:p>
        </p:txBody>
      </p:sp>
    </p:spTree>
    <p:extLst>
      <p:ext uri="{BB962C8B-B14F-4D97-AF65-F5344CB8AC3E}">
        <p14:creationId xmlns:p14="http://schemas.microsoft.com/office/powerpoint/2010/main" val="28312751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5F6791-DDB1-4ACE-8123-F92C291553B5}"/>
              </a:ext>
            </a:extLst>
          </p:cNvPr>
          <p:cNvSpPr>
            <a:spLocks noGrp="1"/>
          </p:cNvSpPr>
          <p:nvPr>
            <p:ph type="title"/>
          </p:nvPr>
        </p:nvSpPr>
        <p:spPr>
          <a:xfrm>
            <a:off x="719999" y="178095"/>
            <a:ext cx="7704000" cy="572700"/>
          </a:xfrm>
        </p:spPr>
        <p:txBody>
          <a:bodyPr/>
          <a:lstStyle/>
          <a:p>
            <a:r>
              <a:rPr lang="en-US" dirty="0"/>
              <a:t>Hybrid Approach on Text Analysis</a:t>
            </a:r>
          </a:p>
        </p:txBody>
      </p:sp>
      <p:sp>
        <p:nvSpPr>
          <p:cNvPr id="4" name="Google Shape;110;p25">
            <a:extLst>
              <a:ext uri="{FF2B5EF4-FFF2-40B4-BE49-F238E27FC236}">
                <a16:creationId xmlns:a16="http://schemas.microsoft.com/office/drawing/2014/main" id="{2909D7FB-1A53-4932-8624-0052B91B3900}"/>
              </a:ext>
            </a:extLst>
          </p:cNvPr>
          <p:cNvSpPr txBox="1">
            <a:spLocks noGrp="1"/>
          </p:cNvSpPr>
          <p:nvPr>
            <p:ph type="body" idx="1"/>
          </p:nvPr>
        </p:nvSpPr>
        <p:spPr>
          <a:xfrm>
            <a:off x="719999"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431800" lvl="0" indent="-285750" algn="l" rtl="0">
              <a:spcBef>
                <a:spcPts val="0"/>
              </a:spcBef>
              <a:spcAft>
                <a:spcPts val="0"/>
              </a:spcAft>
              <a:buClr>
                <a:srgbClr val="F3F3F3"/>
              </a:buClr>
              <a:buSzPts val="1300"/>
              <a:buFontTx/>
              <a:buChar char="-"/>
            </a:pPr>
            <a:r>
              <a:rPr lang="en-US" sz="2000" dirty="0">
                <a:solidFill>
                  <a:schemeClr val="lt2"/>
                </a:solidFill>
              </a:rPr>
              <a:t>Hybrid sentiment analysis models are the most modern, efficient, and widely-used approach for sentiment analysis. </a:t>
            </a:r>
          </a:p>
          <a:p>
            <a:pPr marL="431800" lvl="0" indent="-285750" algn="l" rtl="0">
              <a:spcBef>
                <a:spcPts val="0"/>
              </a:spcBef>
              <a:spcAft>
                <a:spcPts val="0"/>
              </a:spcAft>
              <a:buClr>
                <a:srgbClr val="F3F3F3"/>
              </a:buClr>
              <a:buSzPts val="1300"/>
              <a:buFontTx/>
              <a:buChar char="-"/>
            </a:pPr>
            <a:endParaRPr lang="en-US" sz="2000" dirty="0">
              <a:solidFill>
                <a:schemeClr val="lt2"/>
              </a:solidFill>
            </a:endParaRPr>
          </a:p>
          <a:p>
            <a:pPr marL="431800" lvl="0" indent="-285750" algn="l" rtl="0">
              <a:spcBef>
                <a:spcPts val="0"/>
              </a:spcBef>
              <a:spcAft>
                <a:spcPts val="0"/>
              </a:spcAft>
              <a:buClr>
                <a:srgbClr val="F3F3F3"/>
              </a:buClr>
              <a:buSzPts val="1300"/>
              <a:buFontTx/>
              <a:buChar char="-"/>
            </a:pPr>
            <a:r>
              <a:rPr lang="en-US" sz="2000" dirty="0">
                <a:solidFill>
                  <a:schemeClr val="lt2"/>
                </a:solidFill>
              </a:rPr>
              <a:t>Provided you have well-designed hybrid systems, you can actually get the benefits of both automatic and rule-based systems. </a:t>
            </a:r>
          </a:p>
          <a:p>
            <a:pPr marL="431800" lvl="0" indent="-285750" algn="l" rtl="0">
              <a:spcBef>
                <a:spcPts val="0"/>
              </a:spcBef>
              <a:spcAft>
                <a:spcPts val="0"/>
              </a:spcAft>
              <a:buClr>
                <a:srgbClr val="F3F3F3"/>
              </a:buClr>
              <a:buSzPts val="1300"/>
              <a:buFontTx/>
              <a:buChar char="-"/>
            </a:pPr>
            <a:endParaRPr lang="en-US" sz="2000" dirty="0">
              <a:solidFill>
                <a:schemeClr val="lt2"/>
              </a:solidFill>
            </a:endParaRPr>
          </a:p>
          <a:p>
            <a:pPr marL="431800" lvl="0" indent="-285750" algn="l" rtl="0">
              <a:spcBef>
                <a:spcPts val="0"/>
              </a:spcBef>
              <a:spcAft>
                <a:spcPts val="0"/>
              </a:spcAft>
              <a:buClr>
                <a:srgbClr val="F3F3F3"/>
              </a:buClr>
              <a:buSzPts val="1300"/>
              <a:buFontTx/>
              <a:buChar char="-"/>
            </a:pPr>
            <a:r>
              <a:rPr lang="en-US" sz="2000" dirty="0">
                <a:solidFill>
                  <a:schemeClr val="lt2"/>
                </a:solidFill>
              </a:rPr>
              <a:t>Hybrid models can offer the power of machine learning coupled with the flexibility of customization.</a:t>
            </a:r>
          </a:p>
        </p:txBody>
      </p:sp>
    </p:spTree>
    <p:extLst>
      <p:ext uri="{BB962C8B-B14F-4D97-AF65-F5344CB8AC3E}">
        <p14:creationId xmlns:p14="http://schemas.microsoft.com/office/powerpoint/2010/main" val="3563632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7" y="1434600"/>
            <a:ext cx="2879586"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PICTURE ANALYSIS</a:t>
            </a:r>
            <a:endParaRPr dirty="0"/>
          </a:p>
        </p:txBody>
      </p:sp>
      <p:sp>
        <p:nvSpPr>
          <p:cNvPr id="136" name="Google Shape;136;p27"/>
          <p:cNvSpPr txBox="1">
            <a:spLocks noGrp="1"/>
          </p:cNvSpPr>
          <p:nvPr>
            <p:ph type="subTitle" idx="1"/>
          </p:nvPr>
        </p:nvSpPr>
        <p:spPr>
          <a:xfrm>
            <a:off x="244550" y="1105786"/>
            <a:ext cx="5610414" cy="3359888"/>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For picture sentiment analysis, we considered using ANP (Adjective Noun Pairs). </a:t>
            </a:r>
            <a:r>
              <a:rPr lang="en-US" dirty="0"/>
              <a:t>ANP is a visual representation that describes</a:t>
            </a:r>
          </a:p>
          <a:p>
            <a:pPr marL="0" lvl="0" indent="0" algn="r" rtl="0">
              <a:spcBef>
                <a:spcPts val="0"/>
              </a:spcBef>
              <a:spcAft>
                <a:spcPts val="0"/>
              </a:spcAft>
              <a:buNone/>
            </a:pPr>
            <a:r>
              <a:rPr lang="en-US" dirty="0"/>
              <a:t>visual features by text pairs, such as “cloudy sky”, “colorful flowers”, etc. It is formed by merging the low-level visual features to the detected mid-level objects and mapping them to a dictionary. On the other hand, to learn the image’s context, we analyze the image’s textual description and capture its sentiment based on sentiment lexicons.</a:t>
            </a:r>
          </a:p>
          <a:p>
            <a:pPr marL="0" lvl="0" indent="0" algn="r" rtl="0">
              <a:spcBef>
                <a:spcPts val="0"/>
              </a:spcBef>
              <a:spcAft>
                <a:spcPts val="0"/>
              </a:spcAft>
              <a:buNone/>
            </a:pPr>
            <a:r>
              <a:rPr lang="en-US" dirty="0"/>
              <a:t>Visual Sentiment In addition to the prior knowledge on lexicon, our second prior knowledge comes from the Visual Sentiment Ontology (VSO) which is based on the well known previous researches on human emotions and sentiments Darwin (1998); Plutchnik (1980). It generates 3000 ANPs using Plutchnik emotion model and associates the</a:t>
            </a:r>
          </a:p>
          <a:p>
            <a:pPr marL="0" lvl="0" indent="0" algn="r" rtl="0">
              <a:spcBef>
                <a:spcPts val="0"/>
              </a:spcBef>
              <a:spcAft>
                <a:spcPts val="0"/>
              </a:spcAft>
              <a:buNone/>
            </a:pPr>
            <a:r>
              <a:rPr lang="en-US" dirty="0"/>
              <a:t>sentiment strength (range in[-2:2] from negative to positive) by a wheel emotion interface 3.</a:t>
            </a:r>
            <a:endParaRPr dirty="0"/>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6530227" y="1434600"/>
            <a:ext cx="2879586" cy="227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PICTURE ANALYSIS</a:t>
            </a:r>
            <a:endParaRPr dirty="0"/>
          </a:p>
        </p:txBody>
      </p:sp>
      <p:cxnSp>
        <p:nvCxnSpPr>
          <p:cNvPr id="137" name="Google Shape;137;p27"/>
          <p:cNvCxnSpPr/>
          <p:nvPr/>
        </p:nvCxnSpPr>
        <p:spPr>
          <a:xfrm>
            <a:off x="6204850" y="2256450"/>
            <a:ext cx="0" cy="630600"/>
          </a:xfrm>
          <a:prstGeom prst="straightConnector1">
            <a:avLst/>
          </a:prstGeom>
          <a:noFill/>
          <a:ln w="19050" cap="flat" cmpd="sng">
            <a:solidFill>
              <a:schemeClr val="lt2"/>
            </a:solidFill>
            <a:prstDash val="solid"/>
            <a:round/>
            <a:headEnd type="oval" w="med" len="med"/>
            <a:tailEnd type="oval" w="med" len="med"/>
          </a:ln>
        </p:spPr>
      </p:cxnSp>
      <p:sp>
        <p:nvSpPr>
          <p:cNvPr id="3" name="Subtitle 2">
            <a:extLst>
              <a:ext uri="{FF2B5EF4-FFF2-40B4-BE49-F238E27FC236}">
                <a16:creationId xmlns:a16="http://schemas.microsoft.com/office/drawing/2014/main" id="{86A93511-23CA-460E-B329-77B907DA0037}"/>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77A191FF-1CCD-477D-9B32-CEC1D02C1B3E}"/>
              </a:ext>
            </a:extLst>
          </p:cNvPr>
          <p:cNvPicPr>
            <a:picLocks noChangeAspect="1"/>
          </p:cNvPicPr>
          <p:nvPr/>
        </p:nvPicPr>
        <p:blipFill rotWithShape="1">
          <a:blip r:embed="rId4"/>
          <a:srcRect l="47096" t="36197" r="26111" b="34473"/>
          <a:stretch/>
        </p:blipFill>
        <p:spPr>
          <a:xfrm>
            <a:off x="698432" y="1090681"/>
            <a:ext cx="5181042" cy="3188699"/>
          </a:xfrm>
          <a:prstGeom prst="rect">
            <a:avLst/>
          </a:prstGeom>
        </p:spPr>
      </p:pic>
    </p:spTree>
    <p:extLst>
      <p:ext uri="{BB962C8B-B14F-4D97-AF65-F5344CB8AC3E}">
        <p14:creationId xmlns:p14="http://schemas.microsoft.com/office/powerpoint/2010/main" val="516458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VIDEO ANALYSIS</a:t>
            </a:r>
            <a:endParaRPr dirty="0"/>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861825" y="1689419"/>
            <a:ext cx="2234400" cy="450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dirty="0"/>
              <a:t>Fetches the video post from the given user’s database.</a:t>
            </a:r>
            <a:endParaRPr sz="1400" dirty="0"/>
          </a:p>
        </p:txBody>
      </p:sp>
      <p:sp>
        <p:nvSpPr>
          <p:cNvPr id="655" name="Google Shape;655;p34"/>
          <p:cNvSpPr txBox="1">
            <a:spLocks noGrp="1"/>
          </p:cNvSpPr>
          <p:nvPr>
            <p:ph type="subTitle" idx="4294967295"/>
          </p:nvPr>
        </p:nvSpPr>
        <p:spPr>
          <a:xfrm flipH="1">
            <a:off x="6087375" y="1689425"/>
            <a:ext cx="2194800" cy="450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1400" dirty="0"/>
              <a:t>Fetches the video from the same user’s database.</a:t>
            </a:r>
          </a:p>
        </p:txBody>
      </p:sp>
      <p:sp>
        <p:nvSpPr>
          <p:cNvPr id="656" name="Google Shape;656;p34"/>
          <p:cNvSpPr txBox="1">
            <a:spLocks noGrp="1"/>
          </p:cNvSpPr>
          <p:nvPr>
            <p:ph type="subTitle" idx="4294967295"/>
          </p:nvPr>
        </p:nvSpPr>
        <p:spPr>
          <a:xfrm>
            <a:off x="287399" y="3302726"/>
            <a:ext cx="2808814"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dirty="0"/>
              <a:t>Performs event analysis on the fetched video to generate the happening event and runs lexicon approach to check the sentiment.</a:t>
            </a:r>
            <a:endParaRPr sz="1400" dirty="0"/>
          </a:p>
        </p:txBody>
      </p:sp>
      <p:sp>
        <p:nvSpPr>
          <p:cNvPr id="657" name="Google Shape;657;p34"/>
          <p:cNvSpPr txBox="1">
            <a:spLocks noGrp="1"/>
          </p:cNvSpPr>
          <p:nvPr>
            <p:ph type="subTitle" idx="4294967295"/>
          </p:nvPr>
        </p:nvSpPr>
        <p:spPr>
          <a:xfrm>
            <a:off x="6087537" y="3302704"/>
            <a:ext cx="2960770"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400" dirty="0"/>
              <a:t>Performs speech analysis on the fetched video to convert speech to text and then runs text analysis on the generated text using previously discussed approaches.</a:t>
            </a:r>
            <a:endParaRPr sz="1400" dirty="0"/>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861825" y="2268110"/>
            <a:ext cx="2234400"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 sz="1800" b="1" dirty="0">
                <a:latin typeface="Rajdhani"/>
                <a:ea typeface="Rajdhani"/>
                <a:cs typeface="Rajdhani"/>
                <a:sym typeface="Rajdhani"/>
              </a:rPr>
              <a:t>EVENT ANALYSIS</a:t>
            </a:r>
            <a:endParaRPr sz="1800" b="1" dirty="0">
              <a:latin typeface="Rajdhani"/>
              <a:ea typeface="Rajdhani"/>
              <a:cs typeface="Rajdhani"/>
              <a:sym typeface="Rajdhani"/>
            </a:endParaRPr>
          </a:p>
        </p:txBody>
      </p:sp>
      <p:sp>
        <p:nvSpPr>
          <p:cNvPr id="667" name="Google Shape;667;p34"/>
          <p:cNvSpPr txBox="1">
            <a:spLocks noGrp="1"/>
          </p:cNvSpPr>
          <p:nvPr>
            <p:ph type="subTitle" idx="4294967295"/>
          </p:nvPr>
        </p:nvSpPr>
        <p:spPr>
          <a:xfrm flipH="1">
            <a:off x="6087375" y="2268113"/>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 sz="1800" b="1" dirty="0">
                <a:latin typeface="Rajdhani"/>
                <a:ea typeface="Rajdhani"/>
                <a:cs typeface="Rajdhani"/>
                <a:sym typeface="Rajdhani"/>
              </a:rPr>
              <a:t>SPEECH ANALYSIS</a:t>
            </a:r>
            <a:endParaRPr sz="1800" b="1" dirty="0">
              <a:latin typeface="Rajdhani"/>
              <a:ea typeface="Rajdhani"/>
              <a:cs typeface="Rajdhani"/>
              <a:sym typeface="Rajdhani"/>
            </a:endParaRPr>
          </a:p>
        </p:txBody>
      </p:sp>
      <p:sp>
        <p:nvSpPr>
          <p:cNvPr id="668" name="Google Shape;668;p34"/>
          <p:cNvSpPr txBox="1">
            <a:spLocks noGrp="1"/>
          </p:cNvSpPr>
          <p:nvPr>
            <p:ph type="subTitle" idx="4294967295"/>
          </p:nvPr>
        </p:nvSpPr>
        <p:spPr>
          <a:xfrm>
            <a:off x="861862" y="3040093"/>
            <a:ext cx="223440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800" b="1" dirty="0">
                <a:latin typeface="Rajdhani"/>
                <a:ea typeface="Rajdhani"/>
                <a:cs typeface="Rajdhani"/>
                <a:sym typeface="Rajdhani"/>
              </a:rPr>
              <a:t>EVENT ANALYSIS</a:t>
            </a:r>
            <a:endParaRPr sz="1800" b="1" dirty="0">
              <a:latin typeface="Rajdhani"/>
              <a:ea typeface="Rajdhani"/>
              <a:cs typeface="Rajdhani"/>
              <a:sym typeface="Rajdhani"/>
            </a:endParaRPr>
          </a:p>
        </p:txBody>
      </p:sp>
      <p:sp>
        <p:nvSpPr>
          <p:cNvPr id="669" name="Google Shape;669;p34"/>
          <p:cNvSpPr txBox="1">
            <a:spLocks noGrp="1"/>
          </p:cNvSpPr>
          <p:nvPr>
            <p:ph type="subTitle" idx="4294967295"/>
          </p:nvPr>
        </p:nvSpPr>
        <p:spPr>
          <a:xfrm>
            <a:off x="6087537" y="3037098"/>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800" b="1" dirty="0">
                <a:latin typeface="Rajdhani"/>
                <a:ea typeface="Rajdhani"/>
                <a:cs typeface="Rajdhani"/>
                <a:sym typeface="Rajdhani"/>
              </a:rPr>
              <a:t>SPEECH ANALYSIS</a:t>
            </a:r>
            <a:endParaRPr sz="1800" b="1" dirty="0">
              <a:latin typeface="Rajdhani"/>
              <a:ea typeface="Rajdhani"/>
              <a:cs typeface="Rajdhani"/>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31843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PROBLEM STATEMENT</a:t>
            </a:r>
            <a:endParaRPr sz="3000" dirty="0"/>
          </a:p>
        </p:txBody>
      </p:sp>
      <p:sp>
        <p:nvSpPr>
          <p:cNvPr id="110" name="Google Shape;110;p25"/>
          <p:cNvSpPr txBox="1">
            <a:spLocks noGrp="1"/>
          </p:cNvSpPr>
          <p:nvPr>
            <p:ph type="body" idx="1"/>
          </p:nvPr>
        </p:nvSpPr>
        <p:spPr>
          <a:xfrm>
            <a:off x="720000" y="891139"/>
            <a:ext cx="7704000" cy="4074266"/>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US" dirty="0">
                <a:solidFill>
                  <a:schemeClr val="lt2"/>
                </a:solidFill>
              </a:rPr>
              <a:t>· Terror recruiters regularly scour social media platforms looking for people to join their cause.</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In particular, they look for people who express fanatical and intense views online, or perceive themselves as victims of oppression or injustice. Once identified, terror recruiters slowly start brain-washing such people into joining terror outfits. The impact of this for their innocent families and the nation is catastrophic.</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Being able to identify such vulnerable people in a timely manner is therefore crucial. Once identified, adequate steps such as counselling and intervention may be initiated to prevent them from being led astray by terror recruiters.</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The task is to build a solution that can analyze social media posts in the format of text, pictures and videos by a person and determine the person’s proclivity to getting radicalized.</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The idea is to throw alerts if the chances of radicalization are perceived as high, and beyond a certain threshold.</a:t>
            </a:r>
          </a:p>
          <a:p>
            <a:pPr marL="0" lvl="0" indent="0" algn="l" rtl="0">
              <a:spcBef>
                <a:spcPts val="0"/>
              </a:spcBef>
              <a:spcAft>
                <a:spcPts val="0"/>
              </a:spcAft>
              <a:buNone/>
            </a:pPr>
            <a:endParaRPr lang="en-US" dirty="0">
              <a:solidFill>
                <a:schemeClr val="lt2"/>
              </a:solidFill>
            </a:endParaRPr>
          </a:p>
          <a:p>
            <a:pPr marL="457200" lvl="0" indent="-311150" algn="l" rtl="0">
              <a:spcBef>
                <a:spcPts val="0"/>
              </a:spcBef>
              <a:spcAft>
                <a:spcPts val="0"/>
              </a:spcAft>
              <a:buClr>
                <a:srgbClr val="F3F3F3"/>
              </a:buClr>
              <a:buSzPts val="1300"/>
              <a:buAutoNum type="arabicPeriod"/>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 OBTAINED FROM ANALYSIS</a:t>
            </a:r>
            <a:endParaRPr dirty="0"/>
          </a:p>
        </p:txBody>
      </p:sp>
      <p:pic>
        <p:nvPicPr>
          <p:cNvPr id="1793" name="Google Shape;1793;p47"/>
          <p:cNvPicPr preferRelativeResize="0"/>
          <p:nvPr/>
        </p:nvPicPr>
        <p:blipFill>
          <a:blip r:embed="rId4">
            <a:alphaModFix/>
          </a:blip>
          <a:stretch>
            <a:fillRect/>
          </a:stretch>
        </p:blipFill>
        <p:spPr>
          <a:xfrm>
            <a:off x="1038728" y="1970175"/>
            <a:ext cx="3189475" cy="1840476"/>
          </a:xfrm>
          <a:prstGeom prst="rect">
            <a:avLst/>
          </a:prstGeom>
          <a:noFill/>
          <a:ln>
            <a:noFill/>
          </a:ln>
        </p:spPr>
      </p:pic>
      <p:pic>
        <p:nvPicPr>
          <p:cNvPr id="1794" name="Google Shape;1794;p47"/>
          <p:cNvPicPr preferRelativeResize="0"/>
          <p:nvPr/>
        </p:nvPicPr>
        <p:blipFill rotWithShape="1">
          <a:blip r:embed="rId5">
            <a:alphaModFix/>
          </a:blip>
          <a:srcRect l="25302" r="25297"/>
          <a:stretch/>
        </p:blipFill>
        <p:spPr>
          <a:xfrm>
            <a:off x="5268950" y="1356950"/>
            <a:ext cx="2845450" cy="32400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1"/>
          <p:cNvSpPr txBox="1">
            <a:spLocks noGrp="1"/>
          </p:cNvSpPr>
          <p:nvPr>
            <p:ph type="subTitle" idx="1"/>
          </p:nvPr>
        </p:nvSpPr>
        <p:spPr>
          <a:xfrm>
            <a:off x="1725925" y="1894325"/>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For each negative sentiment result, we decide the corresponding increase in RQ value.</a:t>
            </a:r>
            <a:endParaRPr dirty="0"/>
          </a:p>
        </p:txBody>
      </p:sp>
      <p:sp>
        <p:nvSpPr>
          <p:cNvPr id="183" name="Google Shape;183;p31"/>
          <p:cNvSpPr txBox="1">
            <a:spLocks noGrp="1"/>
          </p:cNvSpPr>
          <p:nvPr>
            <p:ph type="subTitle" idx="2"/>
          </p:nvPr>
        </p:nvSpPr>
        <p:spPr>
          <a:xfrm>
            <a:off x="5803498" y="1894325"/>
            <a:ext cx="3010877"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set a threshold value for sentiments. Until or unless, the sentiment result does not exceed that particular value, we will not increase the RQ value.</a:t>
            </a:r>
            <a:endParaRPr dirty="0"/>
          </a:p>
        </p:txBody>
      </p:sp>
      <p:sp>
        <p:nvSpPr>
          <p:cNvPr id="184" name="Google Shape;184;p31"/>
          <p:cNvSpPr txBox="1">
            <a:spLocks noGrp="1"/>
          </p:cNvSpPr>
          <p:nvPr>
            <p:ph type="subTitle" idx="3"/>
          </p:nvPr>
        </p:nvSpPr>
        <p:spPr>
          <a:xfrm>
            <a:off x="1725925" y="3491450"/>
            <a:ext cx="2208600"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keep on doing that until our sentiment results are not finished.</a:t>
            </a:r>
            <a:endParaRPr dirty="0"/>
          </a:p>
        </p:txBody>
      </p:sp>
      <p:sp>
        <p:nvSpPr>
          <p:cNvPr id="185" name="Google Shape;185;p31"/>
          <p:cNvSpPr txBox="1">
            <a:spLocks noGrp="1"/>
          </p:cNvSpPr>
          <p:nvPr>
            <p:ph type="subTitle" idx="4"/>
          </p:nvPr>
        </p:nvSpPr>
        <p:spPr>
          <a:xfrm>
            <a:off x="5803498" y="3491450"/>
            <a:ext cx="3010879" cy="70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When the RQ exceeds a certain threshold (for example 70%), we throw an alert and later that information can be used in determining appropriate measures to deal with the situation.</a:t>
            </a:r>
            <a:endParaRPr dirty="0"/>
          </a:p>
        </p:txBody>
      </p:sp>
      <p:sp>
        <p:nvSpPr>
          <p:cNvPr id="186" name="Google Shape;186;p3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RESULTS &amp; RQ</a:t>
            </a:r>
            <a:endParaRPr dirty="0"/>
          </a:p>
        </p:txBody>
      </p:sp>
      <p:grpSp>
        <p:nvGrpSpPr>
          <p:cNvPr id="187" name="Google Shape;187;p31"/>
          <p:cNvGrpSpPr/>
          <p:nvPr/>
        </p:nvGrpSpPr>
        <p:grpSpPr>
          <a:xfrm>
            <a:off x="5207541" y="3651649"/>
            <a:ext cx="379930" cy="381002"/>
            <a:chOff x="1197950" y="238125"/>
            <a:chExt cx="5204525" cy="5219200"/>
          </a:xfrm>
        </p:grpSpPr>
        <p:sp>
          <p:nvSpPr>
            <p:cNvPr id="188" name="Google Shape;188;p31"/>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1"/>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1"/>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1"/>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1"/>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1"/>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1"/>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1"/>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1"/>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1"/>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1"/>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1"/>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1"/>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1"/>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1"/>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1"/>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1"/>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1"/>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1"/>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1"/>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1"/>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1"/>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1"/>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1"/>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1"/>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1"/>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1"/>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1"/>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1"/>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31"/>
          <p:cNvGrpSpPr/>
          <p:nvPr/>
        </p:nvGrpSpPr>
        <p:grpSpPr>
          <a:xfrm>
            <a:off x="5207616" y="2054785"/>
            <a:ext cx="379767" cy="380480"/>
            <a:chOff x="1195500" y="238125"/>
            <a:chExt cx="5209425" cy="5219200"/>
          </a:xfrm>
        </p:grpSpPr>
        <p:sp>
          <p:nvSpPr>
            <p:cNvPr id="220" name="Google Shape;220;p31"/>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1"/>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8" name="Google Shape;258;p31"/>
          <p:cNvCxnSpPr/>
          <p:nvPr/>
        </p:nvCxnSpPr>
        <p:spPr>
          <a:xfrm>
            <a:off x="1670925" y="1881875"/>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259" name="Google Shape;259;p31"/>
          <p:cNvCxnSpPr/>
          <p:nvPr/>
        </p:nvCxnSpPr>
        <p:spPr>
          <a:xfrm>
            <a:off x="5746475" y="1881875"/>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260" name="Google Shape;260;p31"/>
          <p:cNvGrpSpPr/>
          <p:nvPr/>
        </p:nvGrpSpPr>
        <p:grpSpPr>
          <a:xfrm>
            <a:off x="1131976" y="2055046"/>
            <a:ext cx="379958" cy="379958"/>
            <a:chOff x="1190625" y="238125"/>
            <a:chExt cx="5219200" cy="5219200"/>
          </a:xfrm>
        </p:grpSpPr>
        <p:sp>
          <p:nvSpPr>
            <p:cNvPr id="261" name="Google Shape;261;p31"/>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1"/>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1"/>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1"/>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1"/>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1"/>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31"/>
          <p:cNvCxnSpPr/>
          <p:nvPr/>
        </p:nvCxnSpPr>
        <p:spPr>
          <a:xfrm>
            <a:off x="1670925" y="3479000"/>
            <a:ext cx="0" cy="726300"/>
          </a:xfrm>
          <a:prstGeom prst="straightConnector1">
            <a:avLst/>
          </a:prstGeom>
          <a:noFill/>
          <a:ln w="19050" cap="flat" cmpd="sng">
            <a:solidFill>
              <a:schemeClr val="lt2"/>
            </a:solidFill>
            <a:prstDash val="solid"/>
            <a:round/>
            <a:headEnd type="oval" w="med" len="med"/>
            <a:tailEnd type="oval" w="med" len="med"/>
          </a:ln>
        </p:spPr>
      </p:cxnSp>
      <p:cxnSp>
        <p:nvCxnSpPr>
          <p:cNvPr id="354" name="Google Shape;354;p31"/>
          <p:cNvCxnSpPr/>
          <p:nvPr/>
        </p:nvCxnSpPr>
        <p:spPr>
          <a:xfrm>
            <a:off x="5746475" y="3479000"/>
            <a:ext cx="0" cy="726300"/>
          </a:xfrm>
          <a:prstGeom prst="straightConnector1">
            <a:avLst/>
          </a:prstGeom>
          <a:noFill/>
          <a:ln w="19050" cap="flat" cmpd="sng">
            <a:solidFill>
              <a:schemeClr val="lt2"/>
            </a:solidFill>
            <a:prstDash val="solid"/>
            <a:round/>
            <a:headEnd type="oval" w="med" len="med"/>
            <a:tailEnd type="oval" w="med" len="med"/>
          </a:ln>
        </p:spPr>
      </p:cxnSp>
      <p:grpSp>
        <p:nvGrpSpPr>
          <p:cNvPr id="355" name="Google Shape;355;p31"/>
          <p:cNvGrpSpPr/>
          <p:nvPr/>
        </p:nvGrpSpPr>
        <p:grpSpPr>
          <a:xfrm>
            <a:off x="1132013" y="3640428"/>
            <a:ext cx="379870" cy="403444"/>
            <a:chOff x="1343100" y="238125"/>
            <a:chExt cx="4914225" cy="5219200"/>
          </a:xfrm>
        </p:grpSpPr>
        <p:sp>
          <p:nvSpPr>
            <p:cNvPr id="356" name="Google Shape;356;p31"/>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0" y="971850"/>
            <a:ext cx="4310625"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UNIQUE ADVANTAGES</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dirty="0"/>
              <a:t>Describes the unique advantages of the idea.</a:t>
            </a: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552242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WHAT SETS US APART?</a:t>
            </a:r>
            <a:endParaRPr sz="3000" dirty="0"/>
          </a:p>
        </p:txBody>
      </p:sp>
      <p:sp>
        <p:nvSpPr>
          <p:cNvPr id="161" name="Google Shape;161;p29"/>
          <p:cNvSpPr txBox="1">
            <a:spLocks noGrp="1"/>
          </p:cNvSpPr>
          <p:nvPr>
            <p:ph type="subTitle" idx="1"/>
          </p:nvPr>
        </p:nvSpPr>
        <p:spPr>
          <a:xfrm>
            <a:off x="720000" y="1706925"/>
            <a:ext cx="2060700" cy="1321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Apart from the traditional text analysis of sentiments, this idea also inlcudes visual implementation of sentiment analysis.</a:t>
            </a:r>
            <a:endParaRPr dirty="0"/>
          </a:p>
        </p:txBody>
      </p:sp>
      <p:sp>
        <p:nvSpPr>
          <p:cNvPr id="162" name="Google Shape;162;p29"/>
          <p:cNvSpPr txBox="1">
            <a:spLocks noGrp="1"/>
          </p:cNvSpPr>
          <p:nvPr>
            <p:ph type="subTitle" idx="2"/>
          </p:nvPr>
        </p:nvSpPr>
        <p:spPr>
          <a:xfrm>
            <a:off x="6362450" y="1706925"/>
            <a:ext cx="2060700" cy="13210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Rather than just calulting a mere number, we also plan to throw alerts for the same if that mere number exceeds a certain theshold value.</a:t>
            </a:r>
            <a:endParaRPr dirty="0"/>
          </a:p>
        </p:txBody>
      </p:sp>
      <p:sp>
        <p:nvSpPr>
          <p:cNvPr id="163" name="Google Shape;163;p29"/>
          <p:cNvSpPr txBox="1">
            <a:spLocks noGrp="1"/>
          </p:cNvSpPr>
          <p:nvPr>
            <p:ph type="subTitle" idx="3"/>
          </p:nvPr>
        </p:nvSpPr>
        <p:spPr>
          <a:xfrm>
            <a:off x="3541212" y="1584251"/>
            <a:ext cx="2060700" cy="1443674"/>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t>Rather than just doing sentiment analysis on the posts, we generate RQ score as well to </a:t>
            </a:r>
            <a:r>
              <a:rPr lang="en-US" dirty="0">
                <a:solidFill>
                  <a:schemeClr val="lt2"/>
                </a:solidFill>
              </a:rPr>
              <a:t>determine the person’s proclivity to getting radicalized.</a:t>
            </a:r>
            <a:endParaRPr dirty="0"/>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Picture &amp; Video Analysis</a:t>
            </a:r>
            <a:endParaRPr dirty="0"/>
          </a:p>
        </p:txBody>
      </p:sp>
      <p:sp>
        <p:nvSpPr>
          <p:cNvPr id="165" name="Google Shape;165;p29"/>
          <p:cNvSpPr txBox="1">
            <a:spLocks noGrp="1"/>
          </p:cNvSpPr>
          <p:nvPr>
            <p:ph type="title" idx="4"/>
          </p:nvPr>
        </p:nvSpPr>
        <p:spPr>
          <a:xfrm>
            <a:off x="662315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Thorwing Alerts </a:t>
            </a:r>
            <a:endParaRPr dirty="0"/>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Radicalization Factor</a:t>
            </a:r>
            <a:endParaRPr dirty="0"/>
          </a:p>
        </p:txBody>
      </p:sp>
      <p:cxnSp>
        <p:nvCxnSpPr>
          <p:cNvPr id="167" name="Google Shape;167;p29"/>
          <p:cNvCxnSpPr>
            <a:cxnSpLocks/>
            <a:stCxn id="161" idx="2"/>
            <a:endCxn id="164" idx="0"/>
          </p:cNvCxnSpPr>
          <p:nvPr/>
        </p:nvCxnSpPr>
        <p:spPr>
          <a:xfrm>
            <a:off x="1750350" y="3027925"/>
            <a:ext cx="0" cy="408650"/>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cxnSpLocks/>
            <a:stCxn id="166" idx="0"/>
            <a:endCxn id="163" idx="2"/>
          </p:cNvCxnSpPr>
          <p:nvPr/>
        </p:nvCxnSpPr>
        <p:spPr>
          <a:xfrm flipV="1">
            <a:off x="4571562" y="3027925"/>
            <a:ext cx="0" cy="40865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cxnSpLocks/>
            <a:stCxn id="165" idx="0"/>
            <a:endCxn id="162" idx="2"/>
          </p:cNvCxnSpPr>
          <p:nvPr/>
        </p:nvCxnSpPr>
        <p:spPr>
          <a:xfrm flipV="1">
            <a:off x="7392800" y="3027925"/>
            <a:ext cx="0" cy="40865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584791" y="971850"/>
            <a:ext cx="3725834"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SUPPORT NEEDED</a:t>
            </a:r>
            <a:endParaRPr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dirty="0"/>
              <a:t>Describes the support needed for the idea.</a:t>
            </a:r>
          </a:p>
        </p:txBody>
      </p:sp>
      <p:sp>
        <p:nvSpPr>
          <p:cNvPr id="176" name="Google Shape;176;p30"/>
          <p:cNvSpPr txBox="1">
            <a:spLocks noGrp="1"/>
          </p:cNvSpPr>
          <p:nvPr>
            <p:ph type="title" idx="2"/>
          </p:nvPr>
        </p:nvSpPr>
        <p:spPr>
          <a:xfrm>
            <a:off x="4849170" y="1001125"/>
            <a:ext cx="209538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5073749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646" name="Google Shape;646;p33"/>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SUPPORT NEEDED</a:t>
            </a:r>
            <a:endParaRPr dirty="0"/>
          </a:p>
        </p:txBody>
      </p:sp>
      <p:graphicFrame>
        <p:nvGraphicFramePr>
          <p:cNvPr id="647" name="Google Shape;647;p33"/>
          <p:cNvGraphicFramePr/>
          <p:nvPr>
            <p:extLst>
              <p:ext uri="{D42A27DB-BD31-4B8C-83A1-F6EECF244321}">
                <p14:modId xmlns:p14="http://schemas.microsoft.com/office/powerpoint/2010/main" val="3704585248"/>
              </p:ext>
            </p:extLst>
          </p:nvPr>
        </p:nvGraphicFramePr>
        <p:xfrm>
          <a:off x="1248350" y="2202525"/>
          <a:ext cx="6647300" cy="1693025"/>
        </p:xfrm>
        <a:graphic>
          <a:graphicData uri="http://schemas.openxmlformats.org/drawingml/2006/table">
            <a:tbl>
              <a:tblPr>
                <a:noFill/>
                <a:tableStyleId>{739465AE-708B-4489-B9B9-5E6C0065B0DE}</a:tableStyleId>
              </a:tblPr>
              <a:tblGrid>
                <a:gridCol w="1661825">
                  <a:extLst>
                    <a:ext uri="{9D8B030D-6E8A-4147-A177-3AD203B41FA5}">
                      <a16:colId xmlns:a16="http://schemas.microsoft.com/office/drawing/2014/main" val="20000"/>
                    </a:ext>
                  </a:extLst>
                </a:gridCol>
                <a:gridCol w="1661825">
                  <a:extLst>
                    <a:ext uri="{9D8B030D-6E8A-4147-A177-3AD203B41FA5}">
                      <a16:colId xmlns:a16="http://schemas.microsoft.com/office/drawing/2014/main" val="20001"/>
                    </a:ext>
                  </a:extLst>
                </a:gridCol>
                <a:gridCol w="1661825">
                  <a:extLst>
                    <a:ext uri="{9D8B030D-6E8A-4147-A177-3AD203B41FA5}">
                      <a16:colId xmlns:a16="http://schemas.microsoft.com/office/drawing/2014/main" val="20002"/>
                    </a:ext>
                  </a:extLst>
                </a:gridCol>
                <a:gridCol w="1661825">
                  <a:extLst>
                    <a:ext uri="{9D8B030D-6E8A-4147-A177-3AD203B41FA5}">
                      <a16:colId xmlns:a16="http://schemas.microsoft.com/office/drawing/2014/main" val="20003"/>
                    </a:ext>
                  </a:extLst>
                </a:gridCol>
              </a:tblGrid>
              <a:tr h="739000">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01</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02</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03</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sz="3000" b="1">
                          <a:solidFill>
                            <a:schemeClr val="lt2"/>
                          </a:solidFill>
                          <a:latin typeface="Rajdhani"/>
                          <a:ea typeface="Rajdhani"/>
                          <a:cs typeface="Rajdhani"/>
                          <a:sym typeface="Rajdhani"/>
                        </a:rPr>
                        <a:t>04</a:t>
                      </a:r>
                      <a:endParaRPr sz="3000" b="1">
                        <a:solidFill>
                          <a:schemeClr val="lt2"/>
                        </a:solidFill>
                        <a:latin typeface="Rajdhani"/>
                        <a:ea typeface="Rajdhani"/>
                        <a:cs typeface="Rajdhani"/>
                        <a:sym typeface="Rajdhani"/>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0"/>
                  </a:ext>
                </a:extLst>
              </a:tr>
              <a:tr h="954025">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Industry Experts and Experienced Mentors</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 supportive and enthusiastic Team</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 proper workspace and workstation</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tc>
                  <a:txBody>
                    <a:bodyPr/>
                    <a:lstStyle/>
                    <a:p>
                      <a:pPr marL="0" lvl="0" indent="0" algn="ct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Courses and tools for the same</a:t>
                      </a:r>
                      <a:endParaRPr dirty="0">
                        <a:solidFill>
                          <a:schemeClr val="lt2"/>
                        </a:solidFill>
                        <a:latin typeface="Fira Sans Condensed Light"/>
                        <a:ea typeface="Fira Sans Condensed Light"/>
                        <a:cs typeface="Fira Sans Condensed Light"/>
                        <a:sym typeface="Fira Sans Condensed Light"/>
                      </a:endParaRPr>
                    </a:p>
                  </a:txBody>
                  <a:tcPr marL="91425" marR="91425" marT="91425" marB="91425" anchor="ctr">
                    <a:lnL w="19050" cap="flat" cmpd="sng">
                      <a:solidFill>
                        <a:schemeClr val="lt2"/>
                      </a:solidFill>
                      <a:prstDash val="solid"/>
                      <a:round/>
                      <a:headEnd type="none" w="sm" len="sm"/>
                      <a:tailEnd type="none" w="sm" len="sm"/>
                    </a:lnL>
                    <a:lnR w="19050" cap="flat" cmpd="sng">
                      <a:solidFill>
                        <a:schemeClr val="lt2"/>
                      </a:solidFill>
                      <a:prstDash val="solid"/>
                      <a:round/>
                      <a:headEnd type="none" w="sm" len="sm"/>
                      <a:tailEnd type="none" w="sm" len="sm"/>
                    </a:lnR>
                    <a:lnT w="19050" cap="flat" cmpd="sng">
                      <a:solidFill>
                        <a:schemeClr val="lt2"/>
                      </a:solidFill>
                      <a:prstDash val="solid"/>
                      <a:round/>
                      <a:headEnd type="none" w="sm" len="sm"/>
                      <a:tailEnd type="none" w="sm" len="sm"/>
                    </a:lnT>
                    <a:lnB w="19050" cap="flat" cmpd="sng">
                      <a:solidFill>
                        <a:schemeClr val="lt2"/>
                      </a:solidFill>
                      <a:prstDash val="solid"/>
                      <a:round/>
                      <a:headEnd type="none" w="sm" len="sm"/>
                      <a:tailEnd type="none" w="sm" len="sm"/>
                    </a:lnB>
                    <a:solidFill>
                      <a:schemeClr val="lt2">
                        <a:alpha val="26570"/>
                      </a:schemeClr>
                    </a:solidFill>
                  </a:tcPr>
                </a:tc>
                <a:extLst>
                  <a:ext uri="{0D108BD9-81ED-4DB2-BD59-A6C34878D82A}">
                    <a16:rowId xmlns:a16="http://schemas.microsoft.com/office/drawing/2014/main" val="10001"/>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5"/>
        <p:cNvGrpSpPr/>
        <p:nvPr/>
      </p:nvGrpSpPr>
      <p:grpSpPr>
        <a:xfrm>
          <a:off x="0" y="0"/>
          <a:ext cx="0" cy="0"/>
          <a:chOff x="0" y="0"/>
          <a:chExt cx="0" cy="0"/>
        </a:xfrm>
      </p:grpSpPr>
      <p:sp>
        <p:nvSpPr>
          <p:cNvPr id="7" name="Google Shape;1768;p46">
            <a:extLst>
              <a:ext uri="{FF2B5EF4-FFF2-40B4-BE49-F238E27FC236}">
                <a16:creationId xmlns:a16="http://schemas.microsoft.com/office/drawing/2014/main" id="{DD545C0C-57BD-4A42-8E7D-36DD9FAC3F27}"/>
              </a:ext>
            </a:extLst>
          </p:cNvPr>
          <p:cNvSpPr txBox="1">
            <a:spLocks/>
          </p:cNvSpPr>
          <p:nvPr/>
        </p:nvSpPr>
        <p:spPr>
          <a:xfrm>
            <a:off x="2074976" y="739725"/>
            <a:ext cx="4891598" cy="1462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9pPr>
          </a:lstStyle>
          <a:p>
            <a:r>
              <a:rPr lang="en-US" sz="7200" dirty="0"/>
              <a:t>THANK YOU!</a:t>
            </a:r>
          </a:p>
        </p:txBody>
      </p:sp>
      <p:sp>
        <p:nvSpPr>
          <p:cNvPr id="8" name="Google Shape;1769;p46">
            <a:extLst>
              <a:ext uri="{FF2B5EF4-FFF2-40B4-BE49-F238E27FC236}">
                <a16:creationId xmlns:a16="http://schemas.microsoft.com/office/drawing/2014/main" id="{6315505C-ADEE-404A-B412-B7A60CD124E0}"/>
              </a:ext>
            </a:extLst>
          </p:cNvPr>
          <p:cNvSpPr txBox="1">
            <a:spLocks/>
          </p:cNvSpPr>
          <p:nvPr/>
        </p:nvSpPr>
        <p:spPr>
          <a:xfrm>
            <a:off x="2562000" y="2105100"/>
            <a:ext cx="4020000" cy="1203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dirty="0">
                <a:solidFill>
                  <a:schemeClr val="accent4"/>
                </a:solidFill>
              </a:rPr>
              <a:t>Do you have any questions?</a:t>
            </a:r>
          </a:p>
          <a:p>
            <a:pPr algn="ctr">
              <a:buClr>
                <a:schemeClr val="dk1"/>
              </a:buClr>
              <a:buSzPts val="1100"/>
            </a:pPr>
            <a:endParaRPr lang="en-US" dirty="0">
              <a:solidFill>
                <a:schemeClr val="accent4"/>
              </a:solidFill>
            </a:endParaRPr>
          </a:p>
          <a:p>
            <a:pPr algn="ctr">
              <a:buClr>
                <a:schemeClr val="dk1"/>
              </a:buClr>
              <a:buSzPts val="1100"/>
            </a:pPr>
            <a:r>
              <a:rPr lang="en-US" dirty="0">
                <a:solidFill>
                  <a:schemeClr val="accent4"/>
                </a:solidFill>
              </a:rPr>
              <a:t>princelegend130@gmail.com</a:t>
            </a:r>
          </a:p>
          <a:p>
            <a:pPr algn="ctr">
              <a:buClr>
                <a:schemeClr val="dk1"/>
              </a:buClr>
              <a:buSzPts val="1100"/>
            </a:pPr>
            <a:r>
              <a:rPr lang="en-US" dirty="0">
                <a:solidFill>
                  <a:schemeClr val="accent4"/>
                </a:solidFill>
              </a:rPr>
              <a:t>+91  7988708484</a:t>
            </a:r>
          </a:p>
        </p:txBody>
      </p:sp>
      <p:grpSp>
        <p:nvGrpSpPr>
          <p:cNvPr id="9" name="Google Shape;1771;p46">
            <a:extLst>
              <a:ext uri="{FF2B5EF4-FFF2-40B4-BE49-F238E27FC236}">
                <a16:creationId xmlns:a16="http://schemas.microsoft.com/office/drawing/2014/main" id="{4294BC3F-ED03-4E57-83CE-84F02D25B728}"/>
              </a:ext>
            </a:extLst>
          </p:cNvPr>
          <p:cNvGrpSpPr/>
          <p:nvPr/>
        </p:nvGrpSpPr>
        <p:grpSpPr>
          <a:xfrm>
            <a:off x="4303218" y="3427737"/>
            <a:ext cx="268782" cy="268485"/>
            <a:chOff x="3303268" y="3817349"/>
            <a:chExt cx="346056" cy="345674"/>
          </a:xfrm>
        </p:grpSpPr>
        <p:sp>
          <p:nvSpPr>
            <p:cNvPr id="10" name="Google Shape;1772;p46">
              <a:extLst>
                <a:ext uri="{FF2B5EF4-FFF2-40B4-BE49-F238E27FC236}">
                  <a16:creationId xmlns:a16="http://schemas.microsoft.com/office/drawing/2014/main" id="{6BD018AC-0E9C-45A9-A113-16D5DA57E87C}"/>
                </a:ext>
              </a:extLst>
            </p:cNvPr>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73;p46">
              <a:extLst>
                <a:ext uri="{FF2B5EF4-FFF2-40B4-BE49-F238E27FC236}">
                  <a16:creationId xmlns:a16="http://schemas.microsoft.com/office/drawing/2014/main" id="{F03A6C78-6668-4212-9767-AA05B2973CE6}"/>
                </a:ext>
              </a:extLst>
            </p:cNvPr>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74;p46">
              <a:extLst>
                <a:ext uri="{FF2B5EF4-FFF2-40B4-BE49-F238E27FC236}">
                  <a16:creationId xmlns:a16="http://schemas.microsoft.com/office/drawing/2014/main" id="{43D9DBAF-52C4-4B09-97F8-445065B0207A}"/>
                </a:ext>
              </a:extLst>
            </p:cNvPr>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75;p46">
              <a:extLst>
                <a:ext uri="{FF2B5EF4-FFF2-40B4-BE49-F238E27FC236}">
                  <a16:creationId xmlns:a16="http://schemas.microsoft.com/office/drawing/2014/main" id="{D82D6C92-7F8D-4C75-9FE0-63FF603DB827}"/>
                </a:ext>
              </a:extLst>
            </p:cNvPr>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776;p46">
            <a:extLst>
              <a:ext uri="{FF2B5EF4-FFF2-40B4-BE49-F238E27FC236}">
                <a16:creationId xmlns:a16="http://schemas.microsoft.com/office/drawing/2014/main" id="{4AEAE976-9CAA-4BBB-AEBD-51879E332AD5}"/>
              </a:ext>
            </a:extLst>
          </p:cNvPr>
          <p:cNvGrpSpPr/>
          <p:nvPr/>
        </p:nvGrpSpPr>
        <p:grpSpPr>
          <a:xfrm>
            <a:off x="4689456" y="3427737"/>
            <a:ext cx="268782" cy="268485"/>
            <a:chOff x="3752358" y="3817349"/>
            <a:chExt cx="346056" cy="345674"/>
          </a:xfrm>
        </p:grpSpPr>
        <p:sp>
          <p:nvSpPr>
            <p:cNvPr id="15" name="Google Shape;1777;p46">
              <a:extLst>
                <a:ext uri="{FF2B5EF4-FFF2-40B4-BE49-F238E27FC236}">
                  <a16:creationId xmlns:a16="http://schemas.microsoft.com/office/drawing/2014/main" id="{86A0B2C7-2FF4-4932-9FF2-DF0E7980BF36}"/>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78;p46">
              <a:extLst>
                <a:ext uri="{FF2B5EF4-FFF2-40B4-BE49-F238E27FC236}">
                  <a16:creationId xmlns:a16="http://schemas.microsoft.com/office/drawing/2014/main" id="{5EA8698C-80EE-494F-B1F2-59B17A61033E}"/>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79;p46">
              <a:extLst>
                <a:ext uri="{FF2B5EF4-FFF2-40B4-BE49-F238E27FC236}">
                  <a16:creationId xmlns:a16="http://schemas.microsoft.com/office/drawing/2014/main" id="{1B85BD33-9035-4C61-B3A4-9E615AD01A25}"/>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80;p46">
              <a:extLst>
                <a:ext uri="{FF2B5EF4-FFF2-40B4-BE49-F238E27FC236}">
                  <a16:creationId xmlns:a16="http://schemas.microsoft.com/office/drawing/2014/main" id="{12FF7DF0-75A9-4781-B146-30D083156037}"/>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768;p46">
            <a:extLst>
              <a:ext uri="{FF2B5EF4-FFF2-40B4-BE49-F238E27FC236}">
                <a16:creationId xmlns:a16="http://schemas.microsoft.com/office/drawing/2014/main" id="{8AD12EB9-71EF-4C33-A523-B60E665B25A0}"/>
              </a:ext>
            </a:extLst>
          </p:cNvPr>
          <p:cNvSpPr txBox="1">
            <a:spLocks/>
          </p:cNvSpPr>
          <p:nvPr/>
        </p:nvSpPr>
        <p:spPr>
          <a:xfrm>
            <a:off x="2243657" y="4284978"/>
            <a:ext cx="4891598" cy="69953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1pPr>
            <a:lvl2pPr marR="0" lvl="1"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3000"/>
              <a:buFont typeface="Rajdhani"/>
              <a:buNone/>
              <a:defRPr sz="3000" b="1" i="0" u="none" strike="noStrike" cap="none">
                <a:solidFill>
                  <a:schemeClr val="lt2"/>
                </a:solidFill>
                <a:latin typeface="Rajdhani"/>
                <a:ea typeface="Rajdhani"/>
                <a:cs typeface="Rajdhani"/>
                <a:sym typeface="Rajdhani"/>
              </a:defRPr>
            </a:lvl9pPr>
          </a:lstStyle>
          <a:p>
            <a:r>
              <a:rPr lang="en-US" dirty="0"/>
              <a:t>NIKSHIT MONGA</a:t>
            </a:r>
          </a:p>
        </p:txBody>
      </p:sp>
      <p:grpSp>
        <p:nvGrpSpPr>
          <p:cNvPr id="20" name="Google Shape;12124;p60">
            <a:extLst>
              <a:ext uri="{FF2B5EF4-FFF2-40B4-BE49-F238E27FC236}">
                <a16:creationId xmlns:a16="http://schemas.microsoft.com/office/drawing/2014/main" id="{23D2BD0A-26B0-4745-9F89-EDF4D5B58204}"/>
              </a:ext>
            </a:extLst>
          </p:cNvPr>
          <p:cNvGrpSpPr/>
          <p:nvPr/>
        </p:nvGrpSpPr>
        <p:grpSpPr>
          <a:xfrm>
            <a:off x="6222621" y="4496745"/>
            <a:ext cx="278404" cy="355260"/>
            <a:chOff x="8047661" y="1501037"/>
            <a:chExt cx="278404" cy="355260"/>
          </a:xfrm>
        </p:grpSpPr>
        <p:sp>
          <p:nvSpPr>
            <p:cNvPr id="21" name="Google Shape;12125;p60">
              <a:extLst>
                <a:ext uri="{FF2B5EF4-FFF2-40B4-BE49-F238E27FC236}">
                  <a16:creationId xmlns:a16="http://schemas.microsoft.com/office/drawing/2014/main" id="{3344A0CA-09C2-4811-B107-7614D4A012D2}"/>
                </a:ext>
              </a:extLst>
            </p:cNvPr>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126;p60">
              <a:extLst>
                <a:ext uri="{FF2B5EF4-FFF2-40B4-BE49-F238E27FC236}">
                  <a16:creationId xmlns:a16="http://schemas.microsoft.com/office/drawing/2014/main" id="{A28D4E69-D194-4135-9394-7D5B5441ED13}"/>
                </a:ext>
              </a:extLst>
            </p:cNvPr>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127;p60">
              <a:extLst>
                <a:ext uri="{FF2B5EF4-FFF2-40B4-BE49-F238E27FC236}">
                  <a16:creationId xmlns:a16="http://schemas.microsoft.com/office/drawing/2014/main" id="{A2CCCA80-ED67-49D4-92B2-F74512654928}"/>
                </a:ext>
              </a:extLst>
            </p:cNvPr>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128;p60">
              <a:extLst>
                <a:ext uri="{FF2B5EF4-FFF2-40B4-BE49-F238E27FC236}">
                  <a16:creationId xmlns:a16="http://schemas.microsoft.com/office/drawing/2014/main" id="{B6A201FE-E8E1-48E2-A4E6-970CEF0FF327}"/>
                </a:ext>
              </a:extLst>
            </p:cNvPr>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10795;p59">
            <a:extLst>
              <a:ext uri="{FF2B5EF4-FFF2-40B4-BE49-F238E27FC236}">
                <a16:creationId xmlns:a16="http://schemas.microsoft.com/office/drawing/2014/main" id="{90003B18-35C0-472F-939B-A054CDEB9891}"/>
              </a:ext>
            </a:extLst>
          </p:cNvPr>
          <p:cNvGrpSpPr/>
          <p:nvPr/>
        </p:nvGrpSpPr>
        <p:grpSpPr>
          <a:xfrm>
            <a:off x="2755192" y="4490120"/>
            <a:ext cx="332375" cy="350071"/>
            <a:chOff x="870939" y="1975821"/>
            <a:chExt cx="332375" cy="350071"/>
          </a:xfrm>
        </p:grpSpPr>
        <p:sp>
          <p:nvSpPr>
            <p:cNvPr id="28" name="Google Shape;10796;p59">
              <a:extLst>
                <a:ext uri="{FF2B5EF4-FFF2-40B4-BE49-F238E27FC236}">
                  <a16:creationId xmlns:a16="http://schemas.microsoft.com/office/drawing/2014/main" id="{21946448-9045-4BC7-B4FC-380628584204}"/>
                </a:ext>
              </a:extLst>
            </p:cNvPr>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797;p59">
              <a:extLst>
                <a:ext uri="{FF2B5EF4-FFF2-40B4-BE49-F238E27FC236}">
                  <a16:creationId xmlns:a16="http://schemas.microsoft.com/office/drawing/2014/main" id="{3871F4EE-4B9D-4DCD-9A61-826BB37671CD}"/>
                </a:ext>
              </a:extLst>
            </p:cNvPr>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798;p59">
              <a:extLst>
                <a:ext uri="{FF2B5EF4-FFF2-40B4-BE49-F238E27FC236}">
                  <a16:creationId xmlns:a16="http://schemas.microsoft.com/office/drawing/2014/main" id="{D4E50C65-AE01-41CC-944E-33892BAEDA07}"/>
                </a:ext>
              </a:extLst>
            </p:cNvPr>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799;p59">
              <a:extLst>
                <a:ext uri="{FF2B5EF4-FFF2-40B4-BE49-F238E27FC236}">
                  <a16:creationId xmlns:a16="http://schemas.microsoft.com/office/drawing/2014/main" id="{71582BB4-87C8-4EC1-B493-D5674C3A3CC1}"/>
                </a:ext>
              </a:extLst>
            </p:cNvPr>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071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000" y="5011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dirty="0"/>
              <a:t>PROBLEM STATEMENT</a:t>
            </a:r>
            <a:endParaRPr sz="3000" dirty="0"/>
          </a:p>
        </p:txBody>
      </p:sp>
      <p:sp>
        <p:nvSpPr>
          <p:cNvPr id="110" name="Google Shape;110;p25"/>
          <p:cNvSpPr txBox="1">
            <a:spLocks noGrp="1"/>
          </p:cNvSpPr>
          <p:nvPr>
            <p:ph type="body" idx="1"/>
          </p:nvPr>
        </p:nvSpPr>
        <p:spPr>
          <a:xfrm>
            <a:off x="720000" y="1073888"/>
            <a:ext cx="7704000" cy="3891516"/>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US" dirty="0">
                <a:solidFill>
                  <a:schemeClr val="lt2"/>
                </a:solidFill>
              </a:rPr>
              <a:t>· There is a lot of hate content being circulated online on social media platforms and messaging apps that threaten to disrupt harmony in our society and flare up tensions. For example, inciting hatred against a particular community/ religion/ person etc.</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Such posts could be in the form of text, photos, videos, or audio messages, that evoke anger and hatred, and tend to influence people negatively against something or someone.</a:t>
            </a:r>
          </a:p>
          <a:p>
            <a:pPr marL="0" lvl="0" indent="0" algn="l" rtl="0">
              <a:spcBef>
                <a:spcPts val="0"/>
              </a:spcBef>
              <a:spcAft>
                <a:spcPts val="0"/>
              </a:spcAft>
              <a:buNone/>
            </a:pPr>
            <a:endParaRPr lang="en-US" dirty="0">
              <a:solidFill>
                <a:schemeClr val="lt2"/>
              </a:solidFill>
            </a:endParaRPr>
          </a:p>
          <a:p>
            <a:pPr marL="0" lvl="0" indent="0" algn="l" rtl="0">
              <a:spcBef>
                <a:spcPts val="0"/>
              </a:spcBef>
              <a:spcAft>
                <a:spcPts val="0"/>
              </a:spcAft>
              <a:buNone/>
            </a:pPr>
            <a:r>
              <a:rPr lang="en-US" dirty="0">
                <a:solidFill>
                  <a:schemeClr val="lt2"/>
                </a:solidFill>
              </a:rPr>
              <a:t>· From a law enforcement perspective, it is critical that such posts are identified quickly so as to prevent untoward law and order problems.</a:t>
            </a:r>
          </a:p>
          <a:p>
            <a:pPr marL="0" lvl="0" indent="0" algn="l" rtl="0">
              <a:spcBef>
                <a:spcPts val="0"/>
              </a:spcBef>
              <a:spcAft>
                <a:spcPts val="0"/>
              </a:spcAft>
              <a:buNone/>
            </a:pPr>
            <a:endParaRPr lang="en-US" dirty="0">
              <a:solidFill>
                <a:schemeClr val="lt2"/>
              </a:solidFill>
            </a:endParaRPr>
          </a:p>
          <a:p>
            <a:pPr marL="0" indent="0">
              <a:buNone/>
            </a:pPr>
            <a:r>
              <a:rPr lang="en-US" dirty="0">
                <a:solidFill>
                  <a:schemeClr val="lt2"/>
                </a:solidFill>
              </a:rPr>
              <a:t>· The primary objective of this problem statement is to explore content in social media platforms and highlight posts that promote hatred.</a:t>
            </a:r>
          </a:p>
          <a:p>
            <a:pPr marL="0" lvl="0" indent="0" algn="l" rtl="0">
              <a:spcBef>
                <a:spcPts val="0"/>
              </a:spcBef>
              <a:spcAft>
                <a:spcPts val="0"/>
              </a:spcAft>
              <a:buNone/>
            </a:pPr>
            <a:endParaRPr lang="en-US" dirty="0">
              <a:solidFill>
                <a:schemeClr val="lt2"/>
              </a:solidFill>
            </a:endParaRPr>
          </a:p>
          <a:p>
            <a:pPr marL="457200" lvl="0" indent="-311150" algn="l" rtl="0">
              <a:spcBef>
                <a:spcPts val="0"/>
              </a:spcBef>
              <a:spcAft>
                <a:spcPts val="0"/>
              </a:spcAft>
              <a:buClr>
                <a:srgbClr val="F3F3F3"/>
              </a:buClr>
              <a:buSzPts val="1300"/>
              <a:buAutoNum type="arabicPeriod"/>
            </a:pPr>
            <a:endParaRPr dirty="0">
              <a:solidFill>
                <a:schemeClr val="lt2"/>
              </a:solidFill>
            </a:endParaRPr>
          </a:p>
          <a:p>
            <a:pPr marL="0" lvl="0" indent="0" algn="l" rtl="0">
              <a:spcBef>
                <a:spcPts val="1600"/>
              </a:spcBef>
              <a:spcAft>
                <a:spcPts val="1600"/>
              </a:spcAft>
              <a:buNone/>
            </a:pPr>
            <a:endParaRPr dirty="0">
              <a:solidFill>
                <a:schemeClr val="lt2"/>
              </a:solidFill>
            </a:endParaRPr>
          </a:p>
        </p:txBody>
      </p:sp>
    </p:spTree>
    <p:extLst>
      <p:ext uri="{BB962C8B-B14F-4D97-AF65-F5344CB8AC3E}">
        <p14:creationId xmlns:p14="http://schemas.microsoft.com/office/powerpoint/2010/main" val="562675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2" y="1452625"/>
            <a:ext cx="3942788"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Solution&amp; Implementation</a:t>
            </a:r>
            <a:endParaRPr dirty="0"/>
          </a:p>
        </p:txBody>
      </p:sp>
      <p:sp>
        <p:nvSpPr>
          <p:cNvPr id="116" name="Google Shape;116;p26"/>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Describes the solution of the problem</a:t>
            </a:r>
            <a:endParaRPr dirty="0"/>
          </a:p>
        </p:txBody>
      </p:sp>
      <p:sp>
        <p:nvSpPr>
          <p:cNvPr id="119" name="Google Shape;119;p26"/>
          <p:cNvSpPr txBox="1">
            <a:spLocks noGrp="1"/>
          </p:cNvSpPr>
          <p:nvPr>
            <p:ph type="title" idx="4"/>
          </p:nvPr>
        </p:nvSpPr>
        <p:spPr>
          <a:xfrm>
            <a:off x="2768312" y="2877450"/>
            <a:ext cx="2973267"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dirty="0"/>
              <a:t>Unique Advantages</a:t>
            </a:r>
            <a:endParaRPr sz="1800" dirty="0"/>
          </a:p>
        </p:txBody>
      </p:sp>
      <p:sp>
        <p:nvSpPr>
          <p:cNvPr id="120" name="Google Shape;120;p26"/>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Describes the unique advantages</a:t>
            </a:r>
            <a:endParaRPr dirty="0"/>
          </a:p>
        </p:txBody>
      </p:sp>
      <p:sp>
        <p:nvSpPr>
          <p:cNvPr id="121" name="Google Shape;121;p26"/>
          <p:cNvSpPr txBox="1">
            <a:spLocks noGrp="1"/>
          </p:cNvSpPr>
          <p:nvPr>
            <p:ph type="title" idx="6"/>
          </p:nvPr>
        </p:nvSpPr>
        <p:spPr>
          <a:xfrm>
            <a:off x="6100575" y="2878082"/>
            <a:ext cx="2339100"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Support Needed</a:t>
            </a:r>
            <a:endParaRPr dirty="0"/>
          </a:p>
        </p:txBody>
      </p:sp>
      <p:sp>
        <p:nvSpPr>
          <p:cNvPr id="122" name="Google Shape;122;p26"/>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Describes the support needed.</a:t>
            </a:r>
            <a:endParaRPr dirty="0"/>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318977" y="971850"/>
            <a:ext cx="3991648" cy="3199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SOLUTION &amp; </a:t>
            </a:r>
            <a:r>
              <a:rPr lang="en" sz="4000" dirty="0"/>
              <a:t>IMPLEMENTATION</a:t>
            </a:r>
            <a:endParaRPr sz="4000" dirty="0"/>
          </a:p>
        </p:txBody>
      </p:sp>
      <p:sp>
        <p:nvSpPr>
          <p:cNvPr id="175" name="Google Shape;175;p30"/>
          <p:cNvSpPr txBox="1">
            <a:spLocks noGrp="1"/>
          </p:cNvSpPr>
          <p:nvPr>
            <p:ph type="subTitle" idx="1"/>
          </p:nvPr>
        </p:nvSpPr>
        <p:spPr>
          <a:xfrm>
            <a:off x="4917750" y="3290550"/>
            <a:ext cx="2026800" cy="523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dirty="0"/>
              <a:t>Describes the solution of the problem</a:t>
            </a:r>
          </a:p>
        </p:txBody>
      </p:sp>
      <p:sp>
        <p:nvSpPr>
          <p:cNvPr id="176" name="Google Shape;176;p30"/>
          <p:cNvSpPr txBox="1">
            <a:spLocks noGrp="1"/>
          </p:cNvSpPr>
          <p:nvPr>
            <p:ph type="title" idx="2"/>
          </p:nvPr>
        </p:nvSpPr>
        <p:spPr>
          <a:xfrm>
            <a:off x="4849170" y="1001125"/>
            <a:ext cx="2026800" cy="181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01</a:t>
            </a:r>
            <a:endParaRPr dirty="0"/>
          </a:p>
        </p:txBody>
      </p:sp>
      <p:cxnSp>
        <p:nvCxnSpPr>
          <p:cNvPr id="177" name="Google Shape;177;p30"/>
          <p:cNvCxnSpPr/>
          <p:nvPr/>
        </p:nvCxnSpPr>
        <p:spPr>
          <a:xfrm rot="10800000" flipH="1">
            <a:off x="5001175" y="3111650"/>
            <a:ext cx="3425700" cy="21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127591" y="1524725"/>
            <a:ext cx="3160823" cy="1729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STEPS INVOLVED IN SOLUTION</a:t>
            </a:r>
            <a:endParaRPr dirty="0"/>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859620" y="1147850"/>
            <a:ext cx="2187855"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lt2"/>
                </a:solidFill>
                <a:latin typeface="Fira Sans Condensed Light"/>
                <a:ea typeface="Fira Sans Condensed Light"/>
                <a:cs typeface="Fira Sans Condensed Light"/>
                <a:sym typeface="Fira Sans Condensed Light"/>
              </a:rPr>
              <a:t>The profile of the person in question is fetched using the profile URL.</a:t>
            </a:r>
            <a:endParaRPr dirty="0">
              <a:solidFill>
                <a:schemeClr val="lt2"/>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256024" y="1147850"/>
            <a:ext cx="2514507"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chemeClr val="lt2"/>
                </a:solidFill>
                <a:latin typeface="Rajdhani"/>
                <a:ea typeface="Rajdhani"/>
                <a:cs typeface="Rajdhani"/>
                <a:sym typeface="Rajdhani"/>
              </a:rPr>
              <a:t>Profile URL</a:t>
            </a:r>
            <a:endParaRPr sz="2400" b="1" dirty="0">
              <a:solidFill>
                <a:schemeClr val="lt2"/>
              </a:solidFill>
              <a:latin typeface="Rajdhani"/>
              <a:ea typeface="Rajdhani"/>
              <a:cs typeface="Rajdhani"/>
              <a:sym typeface="Rajdhani"/>
            </a:endParaRPr>
          </a:p>
        </p:txBody>
      </p:sp>
      <p:sp>
        <p:nvSpPr>
          <p:cNvPr id="146" name="Google Shape;146;p28"/>
          <p:cNvSpPr txBox="1"/>
          <p:nvPr/>
        </p:nvSpPr>
        <p:spPr>
          <a:xfrm>
            <a:off x="6256024" y="1888950"/>
            <a:ext cx="2133059"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All the posts of the person are stored in a database.</a:t>
            </a:r>
            <a:endParaRPr dirty="0">
              <a:solidFill>
                <a:schemeClr val="lt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Performs the visualization of the fetched data.</a:t>
            </a:r>
            <a:endParaRPr dirty="0">
              <a:solidFill>
                <a:schemeClr val="lt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256023" y="3484258"/>
            <a:ext cx="2303183"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latin typeface="Fira Sans Condensed Light"/>
                <a:ea typeface="Fira Sans Condensed Light"/>
                <a:cs typeface="Fira Sans Condensed Light"/>
                <a:sym typeface="Fira Sans Condensed Light"/>
              </a:rPr>
              <a:t>Performs sentiment analysis on the data and generates a suitable result accordingly</a:t>
            </a:r>
            <a:endParaRPr dirty="0">
              <a:solidFill>
                <a:schemeClr val="lt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637237" y="1888950"/>
            <a:ext cx="2410238"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Fetches the Posts</a:t>
            </a:r>
            <a:endParaRPr sz="2400" b="1" dirty="0">
              <a:solidFill>
                <a:schemeClr val="lt2"/>
              </a:solidFill>
              <a:latin typeface="Rajdhani"/>
              <a:ea typeface="Rajdhani"/>
              <a:cs typeface="Rajdhani"/>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chemeClr val="lt2"/>
                </a:solidFill>
                <a:latin typeface="Rajdhani"/>
                <a:ea typeface="Rajdhani"/>
                <a:cs typeface="Rajdhani"/>
                <a:sym typeface="Rajdhani"/>
              </a:rPr>
              <a:t>Visualization</a:t>
            </a:r>
            <a:endParaRPr sz="2400" b="1" dirty="0">
              <a:solidFill>
                <a:schemeClr val="lt2"/>
              </a:solidFill>
              <a:latin typeface="Rajdhani"/>
              <a:ea typeface="Rajdhani"/>
              <a:cs typeface="Rajdhani"/>
              <a:sym typeface="Rajdhani"/>
            </a:endParaRPr>
          </a:p>
        </p:txBody>
      </p:sp>
      <p:sp>
        <p:nvSpPr>
          <p:cNvPr id="151" name="Google Shape;151;p28"/>
          <p:cNvSpPr txBox="1"/>
          <p:nvPr/>
        </p:nvSpPr>
        <p:spPr>
          <a:xfrm>
            <a:off x="3637237" y="3484258"/>
            <a:ext cx="2410238"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chemeClr val="lt2"/>
                </a:solidFill>
                <a:latin typeface="Rajdhani"/>
                <a:ea typeface="Rajdhani"/>
                <a:cs typeface="Rajdhani"/>
                <a:sym typeface="Rajdhani"/>
              </a:rPr>
              <a:t>Analysis &amp; Result</a:t>
            </a:r>
            <a:endParaRPr sz="2400" b="1" dirty="0">
              <a:solidFill>
                <a:schemeClr val="lt2"/>
              </a:solidFill>
              <a:latin typeface="Rajdhani"/>
              <a:ea typeface="Rajdhani"/>
              <a:cs typeface="Rajdhani"/>
              <a:sym typeface="Rajdhani"/>
            </a:endParaRPr>
          </a:p>
        </p:txBody>
      </p:sp>
      <p:cxnSp>
        <p:nvCxnSpPr>
          <p:cNvPr id="152" name="Google Shape;152;p28"/>
          <p:cNvCxnSpPr>
            <a:cxnSpLocks/>
            <a:stCxn id="144" idx="3"/>
            <a:endCxn id="145" idx="1"/>
          </p:cNvCxnSpPr>
          <p:nvPr/>
        </p:nvCxnSpPr>
        <p:spPr>
          <a:xfrm>
            <a:off x="6047475" y="1461050"/>
            <a:ext cx="208549"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cxnSpLocks/>
            <a:stCxn id="149" idx="3"/>
            <a:endCxn id="146" idx="1"/>
          </p:cNvCxnSpPr>
          <p:nvPr/>
        </p:nvCxnSpPr>
        <p:spPr>
          <a:xfrm>
            <a:off x="6047475" y="2202150"/>
            <a:ext cx="208549"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cxnSpLocks/>
            <a:stCxn id="151" idx="3"/>
            <a:endCxn id="148" idx="1"/>
          </p:cNvCxnSpPr>
          <p:nvPr/>
        </p:nvCxnSpPr>
        <p:spPr>
          <a:xfrm>
            <a:off x="6047475" y="3797458"/>
            <a:ext cx="208548" cy="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Fetching of the Profile</a:t>
            </a:r>
            <a:endParaRPr dirty="0"/>
          </a:p>
        </p:txBody>
      </p:sp>
      <p:grpSp>
        <p:nvGrpSpPr>
          <p:cNvPr id="1745" name="Google Shape;1745;p44"/>
          <p:cNvGrpSpPr/>
          <p:nvPr/>
        </p:nvGrpSpPr>
        <p:grpSpPr>
          <a:xfrm>
            <a:off x="247078" y="1323523"/>
            <a:ext cx="4189685" cy="3569953"/>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578510" y="1419647"/>
              <a:ext cx="4021500" cy="2544300"/>
            </a:xfrm>
            <a:prstGeom prst="roundRect">
              <a:avLst>
                <a:gd name="adj" fmla="val 3857"/>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chemeClr val="lt2"/>
              </a:solidFill>
              <a:prstDash val="solid"/>
              <a:round/>
              <a:headEnd type="none" w="med" len="med"/>
              <a:tailEnd type="none" w="med" len="med"/>
            </a:ln>
          </p:spPr>
        </p:cxnSp>
      </p:grpSp>
      <p:sp>
        <p:nvSpPr>
          <p:cNvPr id="1753" name="Google Shape;1753;p44"/>
          <p:cNvSpPr txBox="1">
            <a:spLocks noGrp="1"/>
          </p:cNvSpPr>
          <p:nvPr>
            <p:ph type="subTitle" idx="4294967295"/>
          </p:nvPr>
        </p:nvSpPr>
        <p:spPr>
          <a:xfrm flipH="1">
            <a:off x="4842775" y="1839433"/>
            <a:ext cx="3227100" cy="1839432"/>
          </a:xfrm>
          <a:prstGeom prst="rect">
            <a:avLst/>
          </a:prstGeom>
        </p:spPr>
        <p:txBody>
          <a:bodyPr spcFirstLastPara="1" wrap="square" lIns="91425" tIns="274300" rIns="91425" bIns="91425" anchor="ctr" anchorCtr="0">
            <a:noAutofit/>
          </a:bodyPr>
          <a:lstStyle/>
          <a:p>
            <a:pPr marL="0" lvl="0" indent="0" algn="l" rtl="0">
              <a:lnSpc>
                <a:spcPct val="100000"/>
              </a:lnSpc>
              <a:spcBef>
                <a:spcPts val="0"/>
              </a:spcBef>
              <a:spcAft>
                <a:spcPts val="1600"/>
              </a:spcAft>
              <a:buNone/>
            </a:pPr>
            <a:r>
              <a:rPr lang="en" sz="1600" dirty="0"/>
              <a:t>The URL of the profile of the person in question is provided by the user. All the posts in the profile and the list of the users the person is following are stored in a local database. T</a:t>
            </a:r>
            <a:r>
              <a:rPr lang="en-US" sz="1600" dirty="0"/>
              <a:t>h</a:t>
            </a:r>
            <a:r>
              <a:rPr lang="en" sz="1600" dirty="0"/>
              <a:t>e following list and the posts are fetched using Twitter API v2.</a:t>
            </a:r>
            <a:endParaRPr sz="1600" dirty="0"/>
          </a:p>
        </p:txBody>
      </p:sp>
      <p:cxnSp>
        <p:nvCxnSpPr>
          <p:cNvPr id="1754" name="Google Shape;1754;p44"/>
          <p:cNvCxnSpPr/>
          <p:nvPr/>
        </p:nvCxnSpPr>
        <p:spPr>
          <a:xfrm>
            <a:off x="4572100" y="2477900"/>
            <a:ext cx="0" cy="630600"/>
          </a:xfrm>
          <a:prstGeom prst="straightConnector1">
            <a:avLst/>
          </a:prstGeom>
          <a:noFill/>
          <a:ln w="19050" cap="flat" cmpd="sng">
            <a:solidFill>
              <a:schemeClr val="lt2"/>
            </a:solidFill>
            <a:prstDash val="solid"/>
            <a:round/>
            <a:headEnd type="oval" w="med" len="med"/>
            <a:tailEnd type="oval" w="med" len="med"/>
          </a:ln>
        </p:spPr>
      </p:cxnSp>
      <p:pic>
        <p:nvPicPr>
          <p:cNvPr id="3" name="Picture 2">
            <a:extLst>
              <a:ext uri="{FF2B5EF4-FFF2-40B4-BE49-F238E27FC236}">
                <a16:creationId xmlns:a16="http://schemas.microsoft.com/office/drawing/2014/main" id="{89A740F1-B9FC-44EF-B707-166E8AB31432}"/>
              </a:ext>
            </a:extLst>
          </p:cNvPr>
          <p:cNvPicPr>
            <a:picLocks noChangeAspect="1"/>
          </p:cNvPicPr>
          <p:nvPr/>
        </p:nvPicPr>
        <p:blipFill>
          <a:blip r:embed="rId4"/>
          <a:stretch>
            <a:fillRect/>
          </a:stretch>
        </p:blipFill>
        <p:spPr>
          <a:xfrm>
            <a:off x="391004" y="1473264"/>
            <a:ext cx="3886804" cy="266410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720000" y="1152475"/>
            <a:ext cx="3852000"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lt2"/>
                </a:solidFill>
                <a:latin typeface="Rajdhani"/>
                <a:ea typeface="Rajdhani"/>
                <a:cs typeface="Rajdhani"/>
                <a:sym typeface="Rajdhani"/>
              </a:rPr>
              <a:t>Visualized Data</a:t>
            </a:r>
          </a:p>
          <a:p>
            <a:pPr marL="457200" lvl="0" indent="-298450" algn="l" rtl="0">
              <a:spcBef>
                <a:spcPts val="1600"/>
              </a:spcBef>
              <a:spcAft>
                <a:spcPts val="0"/>
              </a:spcAft>
              <a:buClr>
                <a:schemeClr val="lt2"/>
              </a:buClr>
              <a:buSzPts val="1100"/>
              <a:buChar char="●"/>
            </a:pPr>
            <a:r>
              <a:rPr lang="en-US" dirty="0">
                <a:solidFill>
                  <a:schemeClr val="lt2"/>
                </a:solidFill>
                <a:uFill>
                  <a:noFill/>
                </a:uFill>
              </a:rPr>
              <a:t>Divided the data into three sections</a:t>
            </a:r>
            <a:endParaRPr lang="en-US" dirty="0">
              <a:solidFill>
                <a:schemeClr val="lt2"/>
              </a:solidFill>
            </a:endParaRPr>
          </a:p>
          <a:p>
            <a:pPr marL="457200" lvl="0" indent="-298450" algn="l" rtl="0">
              <a:spcBef>
                <a:spcPts val="0"/>
              </a:spcBef>
              <a:spcAft>
                <a:spcPts val="0"/>
              </a:spcAft>
              <a:buClr>
                <a:schemeClr val="lt2"/>
              </a:buClr>
              <a:buSzPts val="1100"/>
              <a:buChar char="●"/>
            </a:pPr>
            <a:r>
              <a:rPr lang="en-US" dirty="0">
                <a:solidFill>
                  <a:schemeClr val="lt2"/>
                </a:solidFill>
                <a:uFill>
                  <a:noFill/>
                </a:uFill>
              </a:rPr>
              <a:t>The text posts section</a:t>
            </a:r>
            <a:endParaRPr lang="en-US" dirty="0">
              <a:solidFill>
                <a:schemeClr val="lt2"/>
              </a:solidFill>
            </a:endParaRPr>
          </a:p>
          <a:p>
            <a:pPr marL="457200" lvl="0" indent="-298450" algn="l" rtl="0">
              <a:spcBef>
                <a:spcPts val="0"/>
              </a:spcBef>
              <a:spcAft>
                <a:spcPts val="0"/>
              </a:spcAft>
              <a:buClr>
                <a:schemeClr val="lt2"/>
              </a:buClr>
              <a:buSzPts val="1100"/>
              <a:buChar char="●"/>
            </a:pPr>
            <a:r>
              <a:rPr lang="en-US" dirty="0">
                <a:solidFill>
                  <a:schemeClr val="lt2"/>
                </a:solidFill>
                <a:uFill>
                  <a:noFill/>
                </a:uFill>
              </a:rPr>
              <a:t>Picture posts section</a:t>
            </a:r>
            <a:endParaRPr lang="en-US" dirty="0">
              <a:solidFill>
                <a:schemeClr val="lt2"/>
              </a:solidFill>
            </a:endParaRPr>
          </a:p>
          <a:p>
            <a:pPr marL="457200" lvl="0" indent="-298450" algn="l" rtl="0">
              <a:spcBef>
                <a:spcPts val="0"/>
              </a:spcBef>
              <a:spcAft>
                <a:spcPts val="0"/>
              </a:spcAft>
              <a:buClr>
                <a:schemeClr val="lt2"/>
              </a:buClr>
              <a:buSzPts val="1100"/>
              <a:buChar char="●"/>
            </a:pPr>
            <a:r>
              <a:rPr lang="en-US" dirty="0">
                <a:solidFill>
                  <a:schemeClr val="lt2"/>
                </a:solidFill>
                <a:uFill>
                  <a:noFill/>
                </a:uFill>
              </a:rPr>
              <a:t>Video posts section</a:t>
            </a:r>
            <a:endParaRPr lang="en-US" dirty="0">
              <a:solidFill>
                <a:schemeClr val="lt2"/>
              </a:solidFill>
            </a:endParaRPr>
          </a:p>
          <a:p>
            <a:pPr marL="0" lvl="0" indent="0" algn="l" rtl="0">
              <a:spcBef>
                <a:spcPts val="1600"/>
              </a:spcBef>
              <a:spcAft>
                <a:spcPts val="0"/>
              </a:spcAft>
              <a:buNone/>
            </a:pPr>
            <a:r>
              <a:rPr lang="en-US" b="1" dirty="0">
                <a:solidFill>
                  <a:schemeClr val="lt2"/>
                </a:solidFill>
                <a:latin typeface="Rajdhani"/>
                <a:ea typeface="Rajdhani"/>
                <a:cs typeface="Rajdhani"/>
                <a:sym typeface="Rajdhani"/>
              </a:rPr>
              <a:t>Result</a:t>
            </a:r>
          </a:p>
          <a:p>
            <a:pPr marL="457200" lvl="0" indent="-298450" algn="l" rtl="0">
              <a:spcBef>
                <a:spcPts val="1600"/>
              </a:spcBef>
              <a:spcAft>
                <a:spcPts val="0"/>
              </a:spcAft>
              <a:buClr>
                <a:schemeClr val="lt2"/>
              </a:buClr>
              <a:buSzPts val="1100"/>
              <a:buChar char="●"/>
            </a:pPr>
            <a:r>
              <a:rPr lang="en-US" dirty="0">
                <a:solidFill>
                  <a:schemeClr val="lt2"/>
                </a:solidFill>
                <a:uFill>
                  <a:noFill/>
                </a:uFill>
              </a:rPr>
              <a:t>The result we found was that the text posts constitutes the majority of the data while videos were in the minority of the data.</a:t>
            </a:r>
            <a:endParaRPr lang="en-US" dirty="0">
              <a:solidFill>
                <a:schemeClr val="lt2"/>
              </a:solidFill>
            </a:endParaRPr>
          </a:p>
        </p:txBody>
      </p:sp>
      <p:sp>
        <p:nvSpPr>
          <p:cNvPr id="1800" name="Google Shape;1800;p48"/>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VISUALIZATION</a:t>
            </a:r>
            <a:endParaRPr dirty="0"/>
          </a:p>
        </p:txBody>
      </p:sp>
      <p:graphicFrame>
        <p:nvGraphicFramePr>
          <p:cNvPr id="4" name="Chart 3">
            <a:extLst>
              <a:ext uri="{FF2B5EF4-FFF2-40B4-BE49-F238E27FC236}">
                <a16:creationId xmlns:a16="http://schemas.microsoft.com/office/drawing/2014/main" id="{D0C721C9-1C82-4481-AFAC-BA1E2AC15B36}"/>
              </a:ext>
            </a:extLst>
          </p:cNvPr>
          <p:cNvGraphicFramePr/>
          <p:nvPr>
            <p:extLst>
              <p:ext uri="{D42A27DB-BD31-4B8C-83A1-F6EECF244321}">
                <p14:modId xmlns:p14="http://schemas.microsoft.com/office/powerpoint/2010/main" val="2597994395"/>
              </p:ext>
            </p:extLst>
          </p:nvPr>
        </p:nvGraphicFramePr>
        <p:xfrm>
          <a:off x="4097078" y="1265274"/>
          <a:ext cx="4855536" cy="3026114"/>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8"/>
        <p:cNvGrpSpPr/>
        <p:nvPr/>
      </p:nvGrpSpPr>
      <p:grpSpPr>
        <a:xfrm>
          <a:off x="0" y="0"/>
          <a:ext cx="0" cy="0"/>
          <a:chOff x="0" y="0"/>
          <a:chExt cx="0" cy="0"/>
        </a:xfrm>
      </p:grpSpPr>
      <p:sp>
        <p:nvSpPr>
          <p:cNvPr id="1799" name="Google Shape;1799;p48"/>
          <p:cNvSpPr txBox="1">
            <a:spLocks noGrp="1"/>
          </p:cNvSpPr>
          <p:nvPr>
            <p:ph type="body" idx="1"/>
          </p:nvPr>
        </p:nvSpPr>
        <p:spPr>
          <a:xfrm>
            <a:off x="279990" y="1152475"/>
            <a:ext cx="3239387" cy="3416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lt2"/>
                </a:solidFill>
                <a:latin typeface="Rajdhani"/>
                <a:ea typeface="Rajdhani"/>
                <a:cs typeface="Rajdhani"/>
                <a:sym typeface="Rajdhani"/>
              </a:rPr>
              <a:t>Visualized Data</a:t>
            </a:r>
          </a:p>
          <a:p>
            <a:pPr marL="457200" lvl="0" indent="-298450" algn="l" rtl="0">
              <a:spcBef>
                <a:spcPts val="1600"/>
              </a:spcBef>
              <a:spcAft>
                <a:spcPts val="0"/>
              </a:spcAft>
              <a:buClr>
                <a:schemeClr val="lt2"/>
              </a:buClr>
              <a:buSzPts val="1100"/>
              <a:buChar char="●"/>
            </a:pPr>
            <a:r>
              <a:rPr lang="en-US" dirty="0">
                <a:solidFill>
                  <a:schemeClr val="lt2"/>
                </a:solidFill>
                <a:uFill>
                  <a:noFill/>
                </a:uFill>
              </a:rPr>
              <a:t>Visualized the following list of users</a:t>
            </a:r>
            <a:endParaRPr lang="en-US" dirty="0">
              <a:solidFill>
                <a:schemeClr val="lt2"/>
              </a:solidFill>
            </a:endParaRPr>
          </a:p>
          <a:p>
            <a:pPr marL="457200" lvl="0" indent="-298450" algn="l" rtl="0">
              <a:spcBef>
                <a:spcPts val="0"/>
              </a:spcBef>
              <a:spcAft>
                <a:spcPts val="0"/>
              </a:spcAft>
              <a:buClr>
                <a:schemeClr val="lt2"/>
              </a:buClr>
              <a:buSzPts val="1100"/>
              <a:buChar char="●"/>
            </a:pPr>
            <a:r>
              <a:rPr lang="en-US" dirty="0">
                <a:solidFill>
                  <a:schemeClr val="lt2"/>
                </a:solidFill>
                <a:uFill>
                  <a:noFill/>
                </a:uFill>
              </a:rPr>
              <a:t>Following list is distinguished on the basis of gender of the user</a:t>
            </a:r>
            <a:endParaRPr lang="en-US" dirty="0">
              <a:solidFill>
                <a:schemeClr val="lt2"/>
              </a:solidFill>
            </a:endParaRPr>
          </a:p>
          <a:p>
            <a:pPr marL="0" lvl="0" indent="0" algn="l" rtl="0">
              <a:spcBef>
                <a:spcPts val="1600"/>
              </a:spcBef>
              <a:spcAft>
                <a:spcPts val="0"/>
              </a:spcAft>
              <a:buNone/>
            </a:pPr>
            <a:r>
              <a:rPr lang="en-US" b="1" dirty="0">
                <a:solidFill>
                  <a:schemeClr val="lt2"/>
                </a:solidFill>
                <a:latin typeface="Rajdhani"/>
                <a:ea typeface="Rajdhani"/>
                <a:cs typeface="Rajdhani"/>
                <a:sym typeface="Rajdhani"/>
              </a:rPr>
              <a:t>Result</a:t>
            </a:r>
          </a:p>
          <a:p>
            <a:pPr>
              <a:spcBef>
                <a:spcPts val="1600"/>
              </a:spcBef>
              <a:buClr>
                <a:schemeClr val="lt2"/>
              </a:buClr>
              <a:buFont typeface="Fira Sans Condensed Light"/>
              <a:buChar char="●"/>
            </a:pPr>
            <a:r>
              <a:rPr lang="en-US" dirty="0">
                <a:solidFill>
                  <a:schemeClr val="lt2"/>
                </a:solidFill>
                <a:uFill>
                  <a:noFill/>
                </a:uFill>
              </a:rPr>
              <a:t>The result we found was that the male users constitutes the majority of the data in the following list of male users while females were in the majority of the data in the following list of female users.</a:t>
            </a:r>
            <a:endParaRPr lang="en-US" dirty="0">
              <a:solidFill>
                <a:schemeClr val="lt2"/>
              </a:solidFill>
            </a:endParaRPr>
          </a:p>
        </p:txBody>
      </p:sp>
      <p:sp>
        <p:nvSpPr>
          <p:cNvPr id="1800" name="Google Shape;1800;p48"/>
          <p:cNvSpPr txBox="1">
            <a:spLocks noGrp="1"/>
          </p:cNvSpPr>
          <p:nvPr>
            <p:ph type="title"/>
          </p:nvPr>
        </p:nvSpPr>
        <p:spPr>
          <a:xfrm>
            <a:off x="720000" y="43834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VISUALIZATION</a:t>
            </a:r>
            <a:endParaRPr dirty="0"/>
          </a:p>
        </p:txBody>
      </p:sp>
      <p:graphicFrame>
        <p:nvGraphicFramePr>
          <p:cNvPr id="5" name="Chart 4">
            <a:extLst>
              <a:ext uri="{FF2B5EF4-FFF2-40B4-BE49-F238E27FC236}">
                <a16:creationId xmlns:a16="http://schemas.microsoft.com/office/drawing/2014/main" id="{34BBA048-0346-4FEB-A550-6A2F5A60A073}"/>
              </a:ext>
            </a:extLst>
          </p:cNvPr>
          <p:cNvGraphicFramePr/>
          <p:nvPr>
            <p:extLst>
              <p:ext uri="{D42A27DB-BD31-4B8C-83A1-F6EECF244321}">
                <p14:modId xmlns:p14="http://schemas.microsoft.com/office/powerpoint/2010/main" val="3121665480"/>
              </p:ext>
            </p:extLst>
          </p:nvPr>
        </p:nvGraphicFramePr>
        <p:xfrm>
          <a:off x="3381154" y="995990"/>
          <a:ext cx="5482856" cy="3729370"/>
        </p:xfrm>
        <a:graphic>
          <a:graphicData uri="http://schemas.openxmlformats.org/drawingml/2006/chart">
            <c:chart xmlns:c="http://schemas.openxmlformats.org/drawingml/2006/chart" xmlns:r="http://schemas.openxmlformats.org/officeDocument/2006/relationships" r:id="rId4"/>
          </a:graphicData>
        </a:graphic>
      </p:graphicFrame>
      <p:grpSp>
        <p:nvGrpSpPr>
          <p:cNvPr id="8" name="Google Shape;10161;p57">
            <a:extLst>
              <a:ext uri="{FF2B5EF4-FFF2-40B4-BE49-F238E27FC236}">
                <a16:creationId xmlns:a16="http://schemas.microsoft.com/office/drawing/2014/main" id="{3279672D-6683-4FD4-A6C7-42385BF987F4}"/>
              </a:ext>
            </a:extLst>
          </p:cNvPr>
          <p:cNvGrpSpPr/>
          <p:nvPr/>
        </p:nvGrpSpPr>
        <p:grpSpPr>
          <a:xfrm>
            <a:off x="5697681" y="4633675"/>
            <a:ext cx="159950" cy="364516"/>
            <a:chOff x="6410063" y="4135124"/>
            <a:chExt cx="159950" cy="364516"/>
          </a:xfrm>
        </p:grpSpPr>
        <p:sp>
          <p:nvSpPr>
            <p:cNvPr id="9" name="Google Shape;10162;p57">
              <a:extLst>
                <a:ext uri="{FF2B5EF4-FFF2-40B4-BE49-F238E27FC236}">
                  <a16:creationId xmlns:a16="http://schemas.microsoft.com/office/drawing/2014/main" id="{F59688C3-DE9A-460B-8656-EC314CEB4B4D}"/>
                </a:ext>
              </a:extLst>
            </p:cNvPr>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163;p57">
              <a:extLst>
                <a:ext uri="{FF2B5EF4-FFF2-40B4-BE49-F238E27FC236}">
                  <a16:creationId xmlns:a16="http://schemas.microsoft.com/office/drawing/2014/main" id="{810E50B4-4A4E-4663-A6D5-648A93615BBA}"/>
                </a:ext>
              </a:extLst>
            </p:cNvPr>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164;p57">
              <a:extLst>
                <a:ext uri="{FF2B5EF4-FFF2-40B4-BE49-F238E27FC236}">
                  <a16:creationId xmlns:a16="http://schemas.microsoft.com/office/drawing/2014/main" id="{E1CAE110-E858-46D6-B922-27266B3880D8}"/>
                </a:ext>
              </a:extLst>
            </p:cNvPr>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165;p57">
              <a:extLst>
                <a:ext uri="{FF2B5EF4-FFF2-40B4-BE49-F238E27FC236}">
                  <a16:creationId xmlns:a16="http://schemas.microsoft.com/office/drawing/2014/main" id="{02F5D7F3-0998-4C5F-97F5-75FC89C66677}"/>
                </a:ext>
              </a:extLst>
            </p:cNvPr>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0166;p57">
            <a:extLst>
              <a:ext uri="{FF2B5EF4-FFF2-40B4-BE49-F238E27FC236}">
                <a16:creationId xmlns:a16="http://schemas.microsoft.com/office/drawing/2014/main" id="{FFFD371D-9EFA-478B-9125-94785DD86931}"/>
              </a:ext>
            </a:extLst>
          </p:cNvPr>
          <p:cNvGrpSpPr/>
          <p:nvPr/>
        </p:nvGrpSpPr>
        <p:grpSpPr>
          <a:xfrm>
            <a:off x="6424922" y="4634055"/>
            <a:ext cx="214378" cy="364135"/>
            <a:chOff x="6924652" y="4135505"/>
            <a:chExt cx="214378" cy="364135"/>
          </a:xfrm>
        </p:grpSpPr>
        <p:sp>
          <p:nvSpPr>
            <p:cNvPr id="14" name="Google Shape;10167;p57">
              <a:extLst>
                <a:ext uri="{FF2B5EF4-FFF2-40B4-BE49-F238E27FC236}">
                  <a16:creationId xmlns:a16="http://schemas.microsoft.com/office/drawing/2014/main" id="{2A790467-F0B0-4E96-A675-E7088D69520E}"/>
                </a:ext>
              </a:extLst>
            </p:cNvPr>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168;p57">
              <a:extLst>
                <a:ext uri="{FF2B5EF4-FFF2-40B4-BE49-F238E27FC236}">
                  <a16:creationId xmlns:a16="http://schemas.microsoft.com/office/drawing/2014/main" id="{2F1692F8-92D3-476C-8154-BA02BB9EB062}"/>
                </a:ext>
              </a:extLst>
            </p:cNvPr>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169;p57">
              <a:extLst>
                <a:ext uri="{FF2B5EF4-FFF2-40B4-BE49-F238E27FC236}">
                  <a16:creationId xmlns:a16="http://schemas.microsoft.com/office/drawing/2014/main" id="{16D1B99F-6CDB-4DE7-A54D-DE69A038DFF4}"/>
                </a:ext>
              </a:extLst>
            </p:cNvPr>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170;p57">
              <a:extLst>
                <a:ext uri="{FF2B5EF4-FFF2-40B4-BE49-F238E27FC236}">
                  <a16:creationId xmlns:a16="http://schemas.microsoft.com/office/drawing/2014/main" id="{0F0D999C-21E9-4E21-9340-A15E5D873F2D}"/>
                </a:ext>
              </a:extLst>
            </p:cNvPr>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45941944"/>
      </p:ext>
    </p:extLst>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1619</Words>
  <Application>Microsoft Office PowerPoint</Application>
  <PresentationFormat>On-screen Show (16:9)</PresentationFormat>
  <Paragraphs>173</Paragraphs>
  <Slides>26</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Josefin Slab</vt:lpstr>
      <vt:lpstr>Arial</vt:lpstr>
      <vt:lpstr>Rajdhani</vt:lpstr>
      <vt:lpstr>Fira Sans Condensed Light</vt:lpstr>
      <vt:lpstr>Anton</vt:lpstr>
      <vt:lpstr>Advent Pro Light</vt:lpstr>
      <vt:lpstr>Ai Tech Agency by Slidesgo</vt:lpstr>
      <vt:lpstr>IDENTIFICATION OF PEOPLE AT RISK OF RADICALIZATION</vt:lpstr>
      <vt:lpstr>PROBLEM STATEMENT</vt:lpstr>
      <vt:lpstr>PROBLEM STATEMENT</vt:lpstr>
      <vt:lpstr>Solution&amp; Implementation</vt:lpstr>
      <vt:lpstr>SOLUTION &amp; IMPLEMENTATION</vt:lpstr>
      <vt:lpstr>STEPS INVOLVED IN SOLUTION</vt:lpstr>
      <vt:lpstr>Fetching of the Profile</vt:lpstr>
      <vt:lpstr>DATA VISUALIZATION</vt:lpstr>
      <vt:lpstr>DATA VISUALIZATION</vt:lpstr>
      <vt:lpstr>Potential Risk Factors for Groups of People</vt:lpstr>
      <vt:lpstr>Potential Risk Factors for an Individual</vt:lpstr>
      <vt:lpstr>SENTIMENT ANALYSIS OF POSTS</vt:lpstr>
      <vt:lpstr>Lexicon Based Approach on Text Analysis</vt:lpstr>
      <vt:lpstr>Lexicon Based Approach on Text Analysis</vt:lpstr>
      <vt:lpstr>Automated Approach on Text Analysis</vt:lpstr>
      <vt:lpstr>Hybrid Approach on Text Analysis</vt:lpstr>
      <vt:lpstr>PICTURE ANALYSIS</vt:lpstr>
      <vt:lpstr>PICTURE ANALYSIS</vt:lpstr>
      <vt:lpstr>VIDEO ANALYSIS</vt:lpstr>
      <vt:lpstr>RESULTS OBTAINED FROM ANALYSIS</vt:lpstr>
      <vt:lpstr>RESULTS &amp; RQ</vt:lpstr>
      <vt:lpstr>UNIQUE ADVANTAGES</vt:lpstr>
      <vt:lpstr>WHAT SETS US APART?</vt:lpstr>
      <vt:lpstr>SUPPORT NEEDED</vt:lpstr>
      <vt:lpstr>SUPPORT NEEDED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cp:lastModifiedBy>Nikshit Monga</cp:lastModifiedBy>
  <cp:revision>6</cp:revision>
  <dcterms:modified xsi:type="dcterms:W3CDTF">2021-09-16T08:22:14Z</dcterms:modified>
</cp:coreProperties>
</file>